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47"/>
  </p:notesMasterIdLst>
  <p:sldIdLst>
    <p:sldId id="313" r:id="rId2"/>
    <p:sldId id="257" r:id="rId3"/>
    <p:sldId id="260" r:id="rId4"/>
    <p:sldId id="360" r:id="rId5"/>
    <p:sldId id="261" r:id="rId6"/>
    <p:sldId id="342" r:id="rId7"/>
    <p:sldId id="344" r:id="rId8"/>
    <p:sldId id="343" r:id="rId9"/>
    <p:sldId id="328" r:id="rId10"/>
    <p:sldId id="345" r:id="rId11"/>
    <p:sldId id="346" r:id="rId12"/>
    <p:sldId id="290" r:id="rId13"/>
    <p:sldId id="347" r:id="rId14"/>
    <p:sldId id="348" r:id="rId15"/>
    <p:sldId id="349" r:id="rId16"/>
    <p:sldId id="350" r:id="rId17"/>
    <p:sldId id="341" r:id="rId18"/>
    <p:sldId id="268" r:id="rId19"/>
    <p:sldId id="351" r:id="rId20"/>
    <p:sldId id="352" r:id="rId21"/>
    <p:sldId id="330" r:id="rId22"/>
    <p:sldId id="267" r:id="rId23"/>
    <p:sldId id="353" r:id="rId24"/>
    <p:sldId id="354" r:id="rId25"/>
    <p:sldId id="329" r:id="rId26"/>
    <p:sldId id="355" r:id="rId27"/>
    <p:sldId id="356" r:id="rId28"/>
    <p:sldId id="357" r:id="rId29"/>
    <p:sldId id="358" r:id="rId30"/>
    <p:sldId id="359" r:id="rId31"/>
    <p:sldId id="335" r:id="rId32"/>
    <p:sldId id="334" r:id="rId33"/>
    <p:sldId id="336" r:id="rId34"/>
    <p:sldId id="337" r:id="rId35"/>
    <p:sldId id="338" r:id="rId36"/>
    <p:sldId id="332" r:id="rId37"/>
    <p:sldId id="324" r:id="rId38"/>
    <p:sldId id="326" r:id="rId39"/>
    <p:sldId id="325" r:id="rId40"/>
    <p:sldId id="327" r:id="rId41"/>
    <p:sldId id="311" r:id="rId42"/>
    <p:sldId id="331" r:id="rId43"/>
    <p:sldId id="314" r:id="rId44"/>
    <p:sldId id="274" r:id="rId45"/>
    <p:sldId id="339" r:id="rId46"/>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4E6"/>
    <a:srgbClr val="ECD8F2"/>
    <a:srgbClr val="FBCE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24" autoAdjust="0"/>
    <p:restoredTop sz="71855" autoAdjust="0"/>
  </p:normalViewPr>
  <p:slideViewPr>
    <p:cSldViewPr snapToGrid="0">
      <p:cViewPr varScale="1">
        <p:scale>
          <a:sx n="61" d="100"/>
          <a:sy n="61" d="100"/>
        </p:scale>
        <p:origin x="1146" y="66"/>
      </p:cViewPr>
      <p:guideLst>
        <p:guide orient="horz" pos="2160"/>
        <p:guide pos="3840"/>
      </p:guideLst>
    </p:cSldViewPr>
  </p:slideViewPr>
  <p:notesTextViewPr>
    <p:cViewPr>
      <p:scale>
        <a:sx n="1" d="1"/>
        <a:sy n="1" d="1"/>
      </p:scale>
      <p:origin x="0" y="0"/>
    </p:cViewPr>
  </p:notesTextViewPr>
  <p:sorterViewPr>
    <p:cViewPr>
      <p:scale>
        <a:sx n="70" d="100"/>
        <a:sy n="70" d="100"/>
      </p:scale>
      <p:origin x="0" y="-388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2AECD4E5-3630-439B-8E5F-EA7ED60BDCB0}" type="datetimeFigureOut">
              <a:rPr lang="en-US" smtClean="0"/>
              <a:t>7/13/2023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2F8687E3-7675-448A-AAB8-B432EE4BBE74}" type="slidenum">
              <a:rPr lang="en-US" smtClean="0"/>
              <a:t>‹#›</a:t>
            </a:fld>
            <a:endParaRPr lang="en-US"/>
          </a:p>
        </p:txBody>
      </p:sp>
    </p:spTree>
    <p:extLst>
      <p:ext uri="{BB962C8B-B14F-4D97-AF65-F5344CB8AC3E}">
        <p14:creationId xmlns:p14="http://schemas.microsoft.com/office/powerpoint/2010/main" val="1803956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4.des.state.nh.us/onestoppub/TrophicSurveys/Mirror.Tuftonboro.Cyano.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and special thanks to all who have sent in membership. Your generosity is so encouraging!</a:t>
            </a:r>
          </a:p>
          <a:p>
            <a:r>
              <a:rPr lang="en-US" dirty="0"/>
              <a:t> Membership envelopes are available if you need one. Steve Scapicchio has a record if you need to be reminded whether or not you joined.</a:t>
            </a:r>
          </a:p>
        </p:txBody>
      </p:sp>
      <p:sp>
        <p:nvSpPr>
          <p:cNvPr id="4" name="Slide Number Placeholder 3"/>
          <p:cNvSpPr>
            <a:spLocks noGrp="1"/>
          </p:cNvSpPr>
          <p:nvPr>
            <p:ph type="sldNum" sz="quarter" idx="5"/>
          </p:nvPr>
        </p:nvSpPr>
        <p:spPr/>
        <p:txBody>
          <a:bodyPr/>
          <a:lstStyle/>
          <a:p>
            <a:fld id="{2F8687E3-7675-448A-AAB8-B432EE4BBE74}" type="slidenum">
              <a:rPr lang="en-US" smtClean="0"/>
              <a:t>1</a:t>
            </a:fld>
            <a:endParaRPr lang="en-US"/>
          </a:p>
        </p:txBody>
      </p:sp>
    </p:spTree>
    <p:extLst>
      <p:ext uri="{BB962C8B-B14F-4D97-AF65-F5344CB8AC3E}">
        <p14:creationId xmlns:p14="http://schemas.microsoft.com/office/powerpoint/2010/main" val="3834134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Geosyntec Watershed Management Plan: released in May 2012: Projects listed on page 74 (of a 164 page report) We completed all but the community septic systems.</a:t>
            </a:r>
          </a:p>
          <a:p>
            <a:r>
              <a:rPr lang="en-US" dirty="0"/>
              <a:t>Time to review all the remediations and check for efficiency. Then, take the plan further.</a:t>
            </a:r>
          </a:p>
          <a:p>
            <a:endParaRPr lang="en-US" dirty="0"/>
          </a:p>
          <a:p>
            <a:r>
              <a:rPr lang="en-US" dirty="0"/>
              <a:t>We have completed all the action items on the first MLPA Watershed Management Plan created by Geosyntec. That took, as expected, about 10 years. We now have the skeletal outline for a second plan with the opportunity to receive $100,000 to assist in the development and implementation of that plan.</a:t>
            </a:r>
          </a:p>
          <a:p>
            <a:endParaRPr lang="en-US" dirty="0"/>
          </a:p>
          <a:p>
            <a:pPr marL="342900" marR="0" lvl="0" indent="-342900">
              <a:lnSpc>
                <a:spcPct val="107000"/>
              </a:lnSpc>
              <a:spcBef>
                <a:spcPts val="0"/>
              </a:spcBef>
              <a:spcAft>
                <a:spcPts val="0"/>
              </a:spcAft>
              <a:buFont typeface="+mj-lt"/>
              <a:buAutoNum type="romanUcPeriod"/>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FB Environmental: Updated watershed survey (on projects already done)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Get a list from the original plan and go site by site examining for integrity</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Compare before and after photos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Create a plan to make sure Best Management Practices (BMPs) are working</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Maybe some are partially addressing the issues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Take new photos and create notes on the integrity of each site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Create a spreadsheet of old sites and add any new sites needing attention</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Symbol" panose="05050102010706020507" pitchFamily="18" charset="2"/>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Determine pollutant load estimates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Work with committee to prioritize/reprioritize sites needing work</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romanUcPeriod"/>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Shoreline survey</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needed: looking for more sensitive properties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Private areas can only be accessed with permission ahead of time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Do a media blast and other forms of communication to announce the Assessment Team boat is coming to do an assessment from the water 50-100 ft from each property. The assessment includes taking photos for the purpose of updating the Watershed Management Plan.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Think about the politics and create educational awareness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MLPA and Mirror Lake Estates associations need well constructed emails to inform all what is happening with follow ups for properties needing remediation</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Boat driver will take the Assessment Team around the lake and evaluate each parcel and establish a baseline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Plan a follow up in five years (then 10 years) to document the changes including tree cutting; lot changes; new homes; changes on the properties etc.</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Can quantify changes over time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Characteristics ratings and photos of each parcel are included in the study. Five features are rated at each property; then follow up with property owners advising Lake Winni Blue Program or LakeSmart Program, especially with the highest scoring (most needy) properties. LakeSmart personnel, at no cost, can visit the property and make suggestions on BMPs. Kathy Sciarappa, MLPA President, has already gone through the process and can (will) speak on positive terms about the benefits.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Five Features of the Survey</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arabi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Bare soil</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arabi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Shoreline erosion</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arabi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Vegetative buffer</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arabi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Setbacks of primary structures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arabi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Slope of the property</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romanUcPeriod"/>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Update the Action Plans indicated in the Geosyntec plan</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Go through each item and provide a status update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What was done; who did it; when was it completed</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Discuss what’s worked; what hasn’t</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 spreadsheet, that is ultimately a table, will be added to the plan</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Add new action items as needed for new BMPs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romanUcPeriod"/>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Update and analyze the water data</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How has water quality changed in the last 10 years?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Has the change indicated we need to remediate further?</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i.e. the impact of the spray fields and “cease and desist” impact</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Field work</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sediment testing</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Wingdings" panose="05000000000000000000" pitchFamily="2" charset="2"/>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storm event testing</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F8687E3-7675-448A-AAB8-B432EE4BBE74}" type="slidenum">
              <a:rPr lang="en-US" smtClean="0"/>
              <a:t>10</a:t>
            </a:fld>
            <a:endParaRPr lang="en-US"/>
          </a:p>
        </p:txBody>
      </p:sp>
    </p:spTree>
    <p:extLst>
      <p:ext uri="{BB962C8B-B14F-4D97-AF65-F5344CB8AC3E}">
        <p14:creationId xmlns:p14="http://schemas.microsoft.com/office/powerpoint/2010/main" val="3980783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in favor Resolution #1 regarding the NHDES Clean Water State Revolving Fund</a:t>
            </a:r>
          </a:p>
          <a:p>
            <a:r>
              <a:rPr lang="en-US" dirty="0"/>
              <a:t>Aye</a:t>
            </a:r>
          </a:p>
          <a:p>
            <a:r>
              <a:rPr lang="en-US" dirty="0"/>
              <a:t>Nay</a:t>
            </a:r>
          </a:p>
          <a:p>
            <a:r>
              <a:rPr lang="en-US" dirty="0"/>
              <a:t>Abstain</a:t>
            </a:r>
          </a:p>
          <a:p>
            <a:endParaRPr lang="en-US" dirty="0"/>
          </a:p>
          <a:p>
            <a:r>
              <a:rPr lang="en-US" dirty="0"/>
              <a:t>All in favor Resolution #2 authorizing up to $10,000 for care sampling and analysis</a:t>
            </a:r>
          </a:p>
          <a:p>
            <a:r>
              <a:rPr lang="en-US" dirty="0"/>
              <a:t>Aye</a:t>
            </a:r>
          </a:p>
          <a:p>
            <a:r>
              <a:rPr lang="en-US" dirty="0"/>
              <a:t>Nay</a:t>
            </a:r>
          </a:p>
          <a:p>
            <a:r>
              <a:rPr lang="en-US" dirty="0"/>
              <a:t>Abstain</a:t>
            </a:r>
          </a:p>
        </p:txBody>
      </p:sp>
      <p:sp>
        <p:nvSpPr>
          <p:cNvPr id="4" name="Slide Number Placeholder 3"/>
          <p:cNvSpPr>
            <a:spLocks noGrp="1"/>
          </p:cNvSpPr>
          <p:nvPr>
            <p:ph type="sldNum" sz="quarter" idx="5"/>
          </p:nvPr>
        </p:nvSpPr>
        <p:spPr/>
        <p:txBody>
          <a:bodyPr/>
          <a:lstStyle/>
          <a:p>
            <a:fld id="{2F8687E3-7675-448A-AAB8-B432EE4BBE74}" type="slidenum">
              <a:rPr lang="en-US" smtClean="0"/>
              <a:t>11</a:t>
            </a:fld>
            <a:endParaRPr lang="en-US"/>
          </a:p>
        </p:txBody>
      </p:sp>
    </p:spTree>
    <p:extLst>
      <p:ext uri="{BB962C8B-B14F-4D97-AF65-F5344CB8AC3E}">
        <p14:creationId xmlns:p14="http://schemas.microsoft.com/office/powerpoint/2010/main" val="4079808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Outcome of the meeting held at John’s house:</a:t>
            </a:r>
          </a:p>
          <a:p>
            <a:r>
              <a:rPr lang="en-US" dirty="0"/>
              <a:t>Review of Where we’ve been’ where we are now; where we are going</a:t>
            </a:r>
          </a:p>
          <a:p>
            <a:r>
              <a:rPr lang="en-US" dirty="0"/>
              <a:t>Tuftonboro Conservation Commission (Steve S and Larry) have been instrumental in major purchases</a:t>
            </a:r>
          </a:p>
          <a:p>
            <a:r>
              <a:rPr lang="en-US" dirty="0"/>
              <a:t>Issue of 100 acres plus and our research into smaller lake associations and how are they approaching easements (purchase and monitoring)</a:t>
            </a:r>
          </a:p>
          <a:p>
            <a:endParaRPr lang="en-US" dirty="0"/>
          </a:p>
        </p:txBody>
      </p:sp>
      <p:sp>
        <p:nvSpPr>
          <p:cNvPr id="4" name="Slide Number Placeholder 3"/>
          <p:cNvSpPr>
            <a:spLocks noGrp="1"/>
          </p:cNvSpPr>
          <p:nvPr>
            <p:ph type="sldNum" sz="quarter" idx="5"/>
          </p:nvPr>
        </p:nvSpPr>
        <p:spPr/>
        <p:txBody>
          <a:bodyPr/>
          <a:lstStyle/>
          <a:p>
            <a:fld id="{2F8687E3-7675-448A-AAB8-B432EE4BBE74}" type="slidenum">
              <a:rPr lang="en-US" smtClean="0"/>
              <a:t>12</a:t>
            </a:fld>
            <a:endParaRPr lang="en-US"/>
          </a:p>
        </p:txBody>
      </p:sp>
    </p:spTree>
    <p:extLst>
      <p:ext uri="{BB962C8B-B14F-4D97-AF65-F5344CB8AC3E}">
        <p14:creationId xmlns:p14="http://schemas.microsoft.com/office/powerpoint/2010/main" val="3171216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some nice teamwork on Mirror Lake! We, too, depend on our volunteers.</a:t>
            </a:r>
          </a:p>
        </p:txBody>
      </p:sp>
      <p:sp>
        <p:nvSpPr>
          <p:cNvPr id="4" name="Slide Number Placeholder 3"/>
          <p:cNvSpPr>
            <a:spLocks noGrp="1"/>
          </p:cNvSpPr>
          <p:nvPr>
            <p:ph type="sldNum" sz="quarter" idx="5"/>
          </p:nvPr>
        </p:nvSpPr>
        <p:spPr/>
        <p:txBody>
          <a:bodyPr/>
          <a:lstStyle/>
          <a:p>
            <a:fld id="{2F8687E3-7675-448A-AAB8-B432EE4BBE74}" type="slidenum">
              <a:rPr lang="en-US" smtClean="0"/>
              <a:t>13</a:t>
            </a:fld>
            <a:endParaRPr lang="en-US"/>
          </a:p>
        </p:txBody>
      </p:sp>
    </p:spTree>
    <p:extLst>
      <p:ext uri="{BB962C8B-B14F-4D97-AF65-F5344CB8AC3E}">
        <p14:creationId xmlns:p14="http://schemas.microsoft.com/office/powerpoint/2010/main" val="1276679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 Cloutier called the state and they came out and moved the markers last summer after several boaters hit rocks.</a:t>
            </a:r>
          </a:p>
          <a:p>
            <a:endParaRPr lang="en-US" dirty="0"/>
          </a:p>
        </p:txBody>
      </p:sp>
      <p:sp>
        <p:nvSpPr>
          <p:cNvPr id="4" name="Slide Number Placeholder 3"/>
          <p:cNvSpPr>
            <a:spLocks noGrp="1"/>
          </p:cNvSpPr>
          <p:nvPr>
            <p:ph type="sldNum" sz="quarter" idx="5"/>
          </p:nvPr>
        </p:nvSpPr>
        <p:spPr/>
        <p:txBody>
          <a:bodyPr/>
          <a:lstStyle/>
          <a:p>
            <a:fld id="{2F8687E3-7675-448A-AAB8-B432EE4BBE74}" type="slidenum">
              <a:rPr lang="en-US" smtClean="0"/>
              <a:t>14</a:t>
            </a:fld>
            <a:endParaRPr lang="en-US"/>
          </a:p>
        </p:txBody>
      </p:sp>
    </p:spTree>
    <p:extLst>
      <p:ext uri="{BB962C8B-B14F-4D97-AF65-F5344CB8AC3E}">
        <p14:creationId xmlns:p14="http://schemas.microsoft.com/office/powerpoint/2010/main" val="997143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00" dirty="0">
                <a:effectLst/>
                <a:latin typeface="Calibri" panose="020F0502020204030204" pitchFamily="34" charset="0"/>
                <a:ea typeface="Calibri" panose="020F0502020204030204" pitchFamily="34" charset="0"/>
                <a:cs typeface="Calibri" panose="020F0502020204030204" pitchFamily="34" charset="0"/>
              </a:rPr>
              <a:t>Saturday      July 15, 2023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Calibri" panose="020F0502020204030204" pitchFamily="34" charset="0"/>
              </a:rPr>
              <a:t>MLPA Annual Meeting</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Calibri" panose="020F0502020204030204" pitchFamily="34" charset="0"/>
              </a:rPr>
              <a:t>9:00am   Tuftonboro Fire Station189 Middle Road Center Tuftonboro, NH</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Calibri" panose="020F0502020204030204" pitchFamily="34" charset="0"/>
              </a:rPr>
              <a:t>Wednesday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Calibri" panose="020F0502020204030204" pitchFamily="34" charset="0"/>
              </a:rPr>
              <a:t>July 19, 2023</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Calibri" panose="020F0502020204030204" pitchFamily="34" charset="0"/>
              </a:rPr>
              <a:t>Mirror Lake Afternoon Boat Social</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Calibri" panose="020F0502020204030204" pitchFamily="34" charset="0"/>
              </a:rPr>
              <a:t>4:00pm</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Calibri" panose="020F0502020204030204" pitchFamily="34" charset="0"/>
              </a:rPr>
              <a:t>Middle of Mirror Lake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Calibri" panose="020F0502020204030204" pitchFamily="34" charset="0"/>
              </a:rPr>
              <a:t>Wednesday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Calibri" panose="020F0502020204030204" pitchFamily="34" charset="0"/>
              </a:rPr>
              <a:t>August 2, 2023</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Calibri" panose="020F0502020204030204" pitchFamily="34" charset="0"/>
              </a:rPr>
              <a:t>Mirror Lake Mingle @ Bistro 19</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Calibri" panose="020F0502020204030204" pitchFamily="34" charset="0"/>
              </a:rPr>
              <a:t>5:00pm</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Calibri" panose="020F0502020204030204" pitchFamily="34" charset="0"/>
              </a:rPr>
              <a:t>Bistro 19 at the Kingswood Golf Club</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Calibri" panose="020F0502020204030204" pitchFamily="34" charset="0"/>
              </a:rPr>
              <a:t>24 Kingswood Rd </a:t>
            </a:r>
            <a:r>
              <a:rPr lang="en-US" sz="1800" b="1" kern="100" dirty="0">
                <a:effectLst/>
                <a:latin typeface="Calibri" panose="020F0502020204030204" pitchFamily="34" charset="0"/>
                <a:ea typeface="Calibri" panose="020F0502020204030204" pitchFamily="34" charset="0"/>
                <a:cs typeface="Calibri" panose="020F0502020204030204" pitchFamily="34" charset="0"/>
              </a:rPr>
              <a:t>Must RSVP for numbers</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                                                                                                                                                                   Wolfeboro, NH</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Saturday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Calibri" panose="020F0502020204030204" pitchFamily="34" charset="0"/>
              </a:rPr>
              <a:t>August 5, 2023</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Calibri" panose="020F0502020204030204" pitchFamily="34" charset="0"/>
              </a:rPr>
              <a:t>Community Yard Sale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Calibri" panose="020F0502020204030204" pitchFamily="34" charset="0"/>
              </a:rPr>
              <a:t>TBD</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Calibri" panose="020F0502020204030204" pitchFamily="34" charset="0"/>
              </a:rPr>
              <a:t>TBD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Wednesday August 16, 2023</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Calibri" panose="020F0502020204030204" pitchFamily="34" charset="0"/>
              </a:rPr>
              <a:t>Dock Socials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Calibri" panose="020F0502020204030204" pitchFamily="34" charset="0"/>
              </a:rPr>
              <a:t>4:00pm</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Calibri" panose="020F0502020204030204" pitchFamily="34" charset="0"/>
              </a:rPr>
              <a:t>On your own dock or at your neighbor’s dock!</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Sunday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Calibri" panose="020F0502020204030204" pitchFamily="34" charset="0"/>
              </a:rPr>
              <a:t>August 20, 2023</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Calibri" panose="020F0502020204030204" pitchFamily="34" charset="0"/>
              </a:rPr>
              <a:t>Kids Cardboard Boat Race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Calibri" panose="020F0502020204030204" pitchFamily="34" charset="0"/>
              </a:rPr>
              <a:t>10:00am</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Calibri" panose="020F0502020204030204" pitchFamily="34" charset="0"/>
              </a:rPr>
              <a:t>Lang Pond Road Beach</a:t>
            </a:r>
          </a:p>
          <a:p>
            <a:pPr marL="0" marR="0" algn="l">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a:p>
            <a:pPr marL="0" marR="0" algn="l">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Emails will be circulated; the events are listed in the Tuftonboro Times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F8687E3-7675-448A-AAB8-B432EE4BBE74}" type="slidenum">
              <a:rPr lang="en-US" smtClean="0"/>
              <a:t>15</a:t>
            </a:fld>
            <a:endParaRPr lang="en-US"/>
          </a:p>
        </p:txBody>
      </p:sp>
    </p:spTree>
    <p:extLst>
      <p:ext uri="{BB962C8B-B14F-4D97-AF65-F5344CB8AC3E}">
        <p14:creationId xmlns:p14="http://schemas.microsoft.com/office/powerpoint/2010/main" val="4248204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Sad to announce the deaths of four key MLPA members this past year: </a:t>
            </a:r>
            <a:r>
              <a:rPr lang="en-US" b="1" dirty="0"/>
              <a:t>Steve Briggs </a:t>
            </a:r>
            <a:r>
              <a:rPr lang="en-US" dirty="0"/>
              <a:t>(Museum Shores) who always gave so generously to MLPA and his wife Doris continues to do so; </a:t>
            </a:r>
            <a:r>
              <a:rPr lang="en-US" b="1" dirty="0"/>
              <a:t>George Davies </a:t>
            </a:r>
            <a:r>
              <a:rPr lang="en-US" dirty="0"/>
              <a:t>(Chipmunk Lane) who sponsored events at his home, including bocce ball tournaments to raise money for MLPA along with his wife Dusty Davies; </a:t>
            </a:r>
            <a:r>
              <a:rPr lang="en-US" b="1" dirty="0"/>
              <a:t>Jim Laurence </a:t>
            </a:r>
            <a:r>
              <a:rPr lang="en-US" dirty="0"/>
              <a:t>(Church Lane) who kept the Native American spirit alive in his compound for kids and grandkids over many years along with his wife Joan; </a:t>
            </a:r>
            <a:r>
              <a:rPr lang="en-US" b="1" dirty="0"/>
              <a:t>Bill Tryder </a:t>
            </a:r>
            <a:r>
              <a:rPr lang="en-US" dirty="0"/>
              <a:t>(Mirror Lake Estates) who created the earliest MLPA website and kept the membership rolls as well as sent emails regarding key events on the lake while his wife Julie engaged in key committees serving the MLPA. Perhaps there were other losses this year of Mirror Lake residents.</a:t>
            </a:r>
          </a:p>
          <a:p>
            <a:r>
              <a:rPr lang="en-US" dirty="0"/>
              <a:t>      We encourage Mirror Lake families to think about </a:t>
            </a:r>
            <a:r>
              <a:rPr lang="en-US" b="1" dirty="0"/>
              <a:t>Leaving a Legacy</a:t>
            </a:r>
            <a:r>
              <a:rPr lang="en-US" dirty="0"/>
              <a:t> as you help preserve Mirror Lake for future generations.</a:t>
            </a:r>
          </a:p>
        </p:txBody>
      </p:sp>
      <p:sp>
        <p:nvSpPr>
          <p:cNvPr id="4" name="Slide Number Placeholder 3"/>
          <p:cNvSpPr>
            <a:spLocks noGrp="1"/>
          </p:cNvSpPr>
          <p:nvPr>
            <p:ph type="sldNum" sz="quarter" idx="5"/>
          </p:nvPr>
        </p:nvSpPr>
        <p:spPr/>
        <p:txBody>
          <a:bodyPr/>
          <a:lstStyle/>
          <a:p>
            <a:fld id="{2F8687E3-7675-448A-AAB8-B432EE4BBE74}" type="slidenum">
              <a:rPr lang="en-US" smtClean="0"/>
              <a:t>16</a:t>
            </a:fld>
            <a:endParaRPr lang="en-US"/>
          </a:p>
        </p:txBody>
      </p:sp>
    </p:spTree>
    <p:extLst>
      <p:ext uri="{BB962C8B-B14F-4D97-AF65-F5344CB8AC3E}">
        <p14:creationId xmlns:p14="http://schemas.microsoft.com/office/powerpoint/2010/main" val="3367824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MLPA for bumping up the pay for Lake Hosts to $15 an hour! Now we have two paid employees. But the grant supplies most of the salary and we are obliged to provide an equal amount of volunteer hours for all paid hours. We still need coverage!</a:t>
            </a:r>
          </a:p>
          <a:p>
            <a:r>
              <a:rPr lang="en-US" dirty="0"/>
              <a:t>Thanks to our team we do have some coverage:</a:t>
            </a:r>
          </a:p>
          <a:p>
            <a:pPr marL="342900" marR="0" lvl="0" indent="-342900">
              <a:lnSpc>
                <a:spcPct val="115000"/>
              </a:lnSpc>
              <a:spcBef>
                <a:spcPts val="0"/>
              </a:spcBef>
              <a:spcAft>
                <a:spcPts val="0"/>
              </a:spcAft>
              <a:buClr>
                <a:srgbClr val="1F1F1F"/>
              </a:buClr>
              <a:buFont typeface="+mj-lt"/>
              <a:buAutoNum type="arabicPeriod"/>
            </a:pPr>
            <a:r>
              <a:rPr lang="en-US" sz="1800" spc="40" dirty="0">
                <a:solidFill>
                  <a:srgbClr val="1F1F1F"/>
                </a:solidFill>
                <a:effectLst/>
                <a:latin typeface="Calibri" panose="020F0502020204030204" pitchFamily="34" charset="0"/>
                <a:ea typeface="Times New Roman" panose="02020603050405020304" pitchFamily="18" charset="0"/>
                <a:cs typeface="Calibri" panose="020F0502020204030204" pitchFamily="34" charset="0"/>
              </a:rPr>
              <a:t>Steve Cloutier</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115000"/>
              </a:lnSpc>
              <a:spcBef>
                <a:spcPts val="0"/>
              </a:spcBef>
              <a:spcAft>
                <a:spcPts val="0"/>
              </a:spcAft>
              <a:buClr>
                <a:srgbClr val="1F1F1F"/>
              </a:buClr>
              <a:buFont typeface="+mj-lt"/>
              <a:buAutoNum type="arabicPeriod"/>
            </a:pPr>
            <a:r>
              <a:rPr lang="en-US" sz="1800" spc="40" dirty="0">
                <a:solidFill>
                  <a:srgbClr val="1F1F1F"/>
                </a:solidFill>
                <a:effectLst/>
                <a:latin typeface="Calibri" panose="020F0502020204030204" pitchFamily="34" charset="0"/>
                <a:ea typeface="Times New Roman" panose="02020603050405020304" pitchFamily="18" charset="0"/>
                <a:cs typeface="Calibri" panose="020F0502020204030204" pitchFamily="34" charset="0"/>
              </a:rPr>
              <a:t>Denise Ferriman (paid Lake Host)</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115000"/>
              </a:lnSpc>
              <a:spcBef>
                <a:spcPts val="0"/>
              </a:spcBef>
              <a:spcAft>
                <a:spcPts val="0"/>
              </a:spcAft>
              <a:buClr>
                <a:srgbClr val="1F1F1F"/>
              </a:buClr>
              <a:buFont typeface="+mj-lt"/>
              <a:buAutoNum type="arabicPeriod"/>
            </a:pPr>
            <a:r>
              <a:rPr lang="en-US" sz="1800" spc="40" dirty="0">
                <a:solidFill>
                  <a:srgbClr val="1F1F1F"/>
                </a:solidFill>
                <a:effectLst/>
                <a:latin typeface="Calibri" panose="020F0502020204030204" pitchFamily="34" charset="0"/>
                <a:ea typeface="Times New Roman" panose="02020603050405020304" pitchFamily="18" charset="0"/>
                <a:cs typeface="Calibri" panose="020F0502020204030204" pitchFamily="34" charset="0"/>
              </a:rPr>
              <a:t>Larry Gil, Chair</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115000"/>
              </a:lnSpc>
              <a:spcBef>
                <a:spcPts val="0"/>
              </a:spcBef>
              <a:spcAft>
                <a:spcPts val="0"/>
              </a:spcAft>
              <a:buClr>
                <a:srgbClr val="1F1F1F"/>
              </a:buClr>
              <a:buFont typeface="+mj-lt"/>
              <a:buAutoNum type="arabicPeriod"/>
            </a:pPr>
            <a:r>
              <a:rPr lang="en-US" sz="1800" spc="40" dirty="0">
                <a:solidFill>
                  <a:srgbClr val="1F1F1F"/>
                </a:solidFill>
                <a:effectLst/>
                <a:latin typeface="Calibri" panose="020F0502020204030204" pitchFamily="34" charset="0"/>
                <a:ea typeface="Times New Roman" panose="02020603050405020304" pitchFamily="18" charset="0"/>
                <a:cs typeface="Calibri" panose="020F0502020204030204" pitchFamily="34" charset="0"/>
              </a:rPr>
              <a:t>Al Hardiman</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115000"/>
              </a:lnSpc>
              <a:spcBef>
                <a:spcPts val="0"/>
              </a:spcBef>
              <a:spcAft>
                <a:spcPts val="0"/>
              </a:spcAft>
              <a:buClr>
                <a:srgbClr val="1F1F1F"/>
              </a:buClr>
              <a:buFont typeface="+mj-lt"/>
              <a:buAutoNum type="arabicPeriod"/>
            </a:pPr>
            <a:r>
              <a:rPr lang="en-US" sz="1800" spc="40" dirty="0">
                <a:solidFill>
                  <a:srgbClr val="1F1F1F"/>
                </a:solidFill>
                <a:effectLst/>
                <a:latin typeface="Calibri" panose="020F0502020204030204" pitchFamily="34" charset="0"/>
                <a:ea typeface="Times New Roman" panose="02020603050405020304" pitchFamily="18" charset="0"/>
                <a:cs typeface="Calibri" panose="020F0502020204030204" pitchFamily="34" charset="0"/>
              </a:rPr>
              <a:t>Denise Katz (paid Lake Host)</a:t>
            </a:r>
            <a:endParaRPr lang="en-US" sz="1800" spc="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115000"/>
              </a:lnSpc>
              <a:spcBef>
                <a:spcPts val="0"/>
              </a:spcBef>
              <a:spcAft>
                <a:spcPts val="0"/>
              </a:spcAft>
              <a:buClr>
                <a:srgbClr val="1F1F1F"/>
              </a:buClr>
              <a:buFont typeface="+mj-lt"/>
              <a:buAutoNum type="arabicPeriod"/>
            </a:pPr>
            <a:r>
              <a:rPr lang="en-US" sz="1800" spc="40" dirty="0">
                <a:solidFill>
                  <a:srgbClr val="1F1F1F"/>
                </a:solidFill>
                <a:effectLst/>
                <a:latin typeface="Calibri" panose="020F0502020204030204" pitchFamily="34" charset="0"/>
                <a:ea typeface="Times New Roman" panose="02020603050405020304" pitchFamily="18" charset="0"/>
              </a:rPr>
              <a:t>Carol Lavelle</a:t>
            </a:r>
            <a:endParaRPr lang="en-US" dirty="0"/>
          </a:p>
        </p:txBody>
      </p:sp>
      <p:sp>
        <p:nvSpPr>
          <p:cNvPr id="4" name="Slide Number Placeholder 3"/>
          <p:cNvSpPr>
            <a:spLocks noGrp="1"/>
          </p:cNvSpPr>
          <p:nvPr>
            <p:ph type="sldNum" sz="quarter" idx="5"/>
          </p:nvPr>
        </p:nvSpPr>
        <p:spPr/>
        <p:txBody>
          <a:bodyPr/>
          <a:lstStyle/>
          <a:p>
            <a:fld id="{2F8687E3-7675-448A-AAB8-B432EE4BBE74}" type="slidenum">
              <a:rPr lang="en-US" smtClean="0"/>
              <a:t>17</a:t>
            </a:fld>
            <a:endParaRPr lang="en-US"/>
          </a:p>
        </p:txBody>
      </p:sp>
    </p:spTree>
    <p:extLst>
      <p:ext uri="{BB962C8B-B14F-4D97-AF65-F5344CB8AC3E}">
        <p14:creationId xmlns:p14="http://schemas.microsoft.com/office/powerpoint/2010/main" val="4042478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 offered to take care of the loon nest this year and he reports that</a:t>
            </a:r>
            <a:r>
              <a:rPr lang="en-US" b="0" i="0" dirty="0">
                <a:solidFill>
                  <a:srgbClr val="222222"/>
                </a:solidFill>
                <a:effectLst/>
                <a:latin typeface="Arial" panose="020B0604020202020204" pitchFamily="34" charset="0"/>
              </a:rPr>
              <a:t> he spoke to the summer biologist who has been monitoring the nest.  The last observation she took was on June 20th.  3 loons were observed.  1 female and 2 males assumed.  The 2 males were observed fighting.  Nothing on the nest observed.  </a:t>
            </a:r>
            <a:endParaRPr lang="en-US" dirty="0"/>
          </a:p>
        </p:txBody>
      </p:sp>
      <p:sp>
        <p:nvSpPr>
          <p:cNvPr id="4" name="Slide Number Placeholder 3"/>
          <p:cNvSpPr>
            <a:spLocks noGrp="1"/>
          </p:cNvSpPr>
          <p:nvPr>
            <p:ph type="sldNum" sz="quarter" idx="5"/>
          </p:nvPr>
        </p:nvSpPr>
        <p:spPr/>
        <p:txBody>
          <a:bodyPr/>
          <a:lstStyle/>
          <a:p>
            <a:fld id="{2F8687E3-7675-448A-AAB8-B432EE4BBE74}" type="slidenum">
              <a:rPr lang="en-US" smtClean="0"/>
              <a:t>18</a:t>
            </a:fld>
            <a:endParaRPr lang="en-US"/>
          </a:p>
        </p:txBody>
      </p:sp>
    </p:spTree>
    <p:extLst>
      <p:ext uri="{BB962C8B-B14F-4D97-AF65-F5344CB8AC3E}">
        <p14:creationId xmlns:p14="http://schemas.microsoft.com/office/powerpoint/2010/main" val="4055354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MLPA is making hats, shirts, sweatshirts, vests, towels and tank tops available for purchase. Emails were sent to all. If you would like to add your email to our list, a paper is being passed around</a:t>
            </a:r>
          </a:p>
        </p:txBody>
      </p:sp>
      <p:sp>
        <p:nvSpPr>
          <p:cNvPr id="4" name="Slide Number Placeholder 3"/>
          <p:cNvSpPr>
            <a:spLocks noGrp="1"/>
          </p:cNvSpPr>
          <p:nvPr>
            <p:ph type="sldNum" sz="quarter" idx="5"/>
          </p:nvPr>
        </p:nvSpPr>
        <p:spPr/>
        <p:txBody>
          <a:bodyPr/>
          <a:lstStyle/>
          <a:p>
            <a:fld id="{2F8687E3-7675-448A-AAB8-B432EE4BBE74}" type="slidenum">
              <a:rPr lang="en-US" smtClean="0"/>
              <a:t>21</a:t>
            </a:fld>
            <a:endParaRPr lang="en-US"/>
          </a:p>
        </p:txBody>
      </p:sp>
    </p:spTree>
    <p:extLst>
      <p:ext uri="{BB962C8B-B14F-4D97-AF65-F5344CB8AC3E}">
        <p14:creationId xmlns:p14="http://schemas.microsoft.com/office/powerpoint/2010/main" val="3215874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r>
              <a:rPr lang="en-US" dirty="0"/>
              <a:t>Quick look. Our meeting will end by 10:00am. Board members will stay around after the meeting in case you have additional questions. </a:t>
            </a:r>
          </a:p>
          <a:p>
            <a:r>
              <a:rPr lang="en-US" dirty="0"/>
              <a:t>Special time and attention will be devoted to our two primary areas of focus: </a:t>
            </a:r>
            <a:r>
              <a:rPr lang="en-US" b="1" dirty="0"/>
              <a:t>***Water Quality;     Land Conservation</a:t>
            </a:r>
          </a:p>
        </p:txBody>
      </p:sp>
      <p:sp>
        <p:nvSpPr>
          <p:cNvPr id="4" name="Slide Number Placeholder 3"/>
          <p:cNvSpPr>
            <a:spLocks noGrp="1"/>
          </p:cNvSpPr>
          <p:nvPr>
            <p:ph type="sldNum" sz="quarter" idx="10"/>
          </p:nvPr>
        </p:nvSpPr>
        <p:spPr/>
        <p:txBody>
          <a:bodyPr/>
          <a:lstStyle/>
          <a:p>
            <a:fld id="{A900AABC-CEC1-46FA-A4DC-28C23462E160}" type="slidenum">
              <a:rPr lang="en-US" smtClean="0"/>
              <a:t>2</a:t>
            </a:fld>
            <a:endParaRPr lang="en-US" dirty="0"/>
          </a:p>
        </p:txBody>
      </p:sp>
    </p:spTree>
    <p:extLst>
      <p:ext uri="{BB962C8B-B14F-4D97-AF65-F5344CB8AC3E}">
        <p14:creationId xmlns:p14="http://schemas.microsoft.com/office/powerpoint/2010/main" val="897494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Norma will report</a:t>
            </a:r>
          </a:p>
        </p:txBody>
      </p:sp>
      <p:sp>
        <p:nvSpPr>
          <p:cNvPr id="4" name="Slide Number Placeholder 3"/>
          <p:cNvSpPr>
            <a:spLocks noGrp="1"/>
          </p:cNvSpPr>
          <p:nvPr>
            <p:ph type="sldNum" sz="quarter" idx="5"/>
          </p:nvPr>
        </p:nvSpPr>
        <p:spPr/>
        <p:txBody>
          <a:bodyPr/>
          <a:lstStyle/>
          <a:p>
            <a:fld id="{2F8687E3-7675-448A-AAB8-B432EE4BBE74}" type="slidenum">
              <a:rPr lang="en-US" smtClean="0"/>
              <a:t>22</a:t>
            </a:fld>
            <a:endParaRPr lang="en-US"/>
          </a:p>
        </p:txBody>
      </p:sp>
    </p:spTree>
    <p:extLst>
      <p:ext uri="{BB962C8B-B14F-4D97-AF65-F5344CB8AC3E}">
        <p14:creationId xmlns:p14="http://schemas.microsoft.com/office/powerpoint/2010/main" val="2589174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8687E3-7675-448A-AAB8-B432EE4BBE74}" type="slidenum">
              <a:rPr lang="en-US" smtClean="0"/>
              <a:t>23</a:t>
            </a:fld>
            <a:endParaRPr lang="en-US"/>
          </a:p>
        </p:txBody>
      </p:sp>
    </p:spTree>
    <p:extLst>
      <p:ext uri="{BB962C8B-B14F-4D97-AF65-F5344CB8AC3E}">
        <p14:creationId xmlns:p14="http://schemas.microsoft.com/office/powerpoint/2010/main" val="30611205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8687E3-7675-448A-AAB8-B432EE4BBE74}" type="slidenum">
              <a:rPr lang="en-US" smtClean="0"/>
              <a:t>24</a:t>
            </a:fld>
            <a:endParaRPr lang="en-US"/>
          </a:p>
        </p:txBody>
      </p:sp>
    </p:spTree>
    <p:extLst>
      <p:ext uri="{BB962C8B-B14F-4D97-AF65-F5344CB8AC3E}">
        <p14:creationId xmlns:p14="http://schemas.microsoft.com/office/powerpoint/2010/main" val="4077833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dirty="0">
                <a:latin typeface="Calibri" panose="020F0502020204030204" pitchFamily="34" charset="0"/>
                <a:ea typeface="Calibri" panose="020F0502020204030204" pitchFamily="34" charset="0"/>
              </a:rPr>
              <a:t>After MLPA letters of support for forming a statewide cyanobacteria study team and funding clean up efforts, that has all passed. </a:t>
            </a:r>
          </a:p>
        </p:txBody>
      </p:sp>
      <p:sp>
        <p:nvSpPr>
          <p:cNvPr id="4" name="Slide Number Placeholder 3"/>
          <p:cNvSpPr>
            <a:spLocks noGrp="1"/>
          </p:cNvSpPr>
          <p:nvPr>
            <p:ph type="sldNum" sz="quarter" idx="5"/>
          </p:nvPr>
        </p:nvSpPr>
        <p:spPr/>
        <p:txBody>
          <a:bodyPr/>
          <a:lstStyle/>
          <a:p>
            <a:fld id="{2F8687E3-7675-448A-AAB8-B432EE4BBE74}" type="slidenum">
              <a:rPr lang="en-US" smtClean="0"/>
              <a:t>25</a:t>
            </a:fld>
            <a:endParaRPr lang="en-US"/>
          </a:p>
        </p:txBody>
      </p:sp>
    </p:spTree>
    <p:extLst>
      <p:ext uri="{BB962C8B-B14F-4D97-AF65-F5344CB8AC3E}">
        <p14:creationId xmlns:p14="http://schemas.microsoft.com/office/powerpoint/2010/main" val="508981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MLPA has formed important relationships with The Lake Wentworth Watershed Association and Exec Director Julie Brown; the NH Lakes Association and President Andrea LaMoreaux; the Lake Winnipesaukee Association and Executive Director Pat Tarpey and more recently, the Wolfeboro Waters, led by Warren Muir. Through cooperative efforts we are making progress for the entire region.</a:t>
            </a:r>
          </a:p>
        </p:txBody>
      </p:sp>
      <p:sp>
        <p:nvSpPr>
          <p:cNvPr id="4" name="Slide Number Placeholder 3"/>
          <p:cNvSpPr>
            <a:spLocks noGrp="1"/>
          </p:cNvSpPr>
          <p:nvPr>
            <p:ph type="sldNum" sz="quarter" idx="5"/>
          </p:nvPr>
        </p:nvSpPr>
        <p:spPr/>
        <p:txBody>
          <a:bodyPr/>
          <a:lstStyle/>
          <a:p>
            <a:fld id="{2F8687E3-7675-448A-AAB8-B432EE4BBE74}" type="slidenum">
              <a:rPr lang="en-US" smtClean="0"/>
              <a:t>27</a:t>
            </a:fld>
            <a:endParaRPr lang="en-US"/>
          </a:p>
        </p:txBody>
      </p:sp>
    </p:spTree>
    <p:extLst>
      <p:ext uri="{BB962C8B-B14F-4D97-AF65-F5344CB8AC3E}">
        <p14:creationId xmlns:p14="http://schemas.microsoft.com/office/powerpoint/2010/main" val="12808042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lnSpc>
                <a:spcPct val="107000"/>
              </a:lnSpc>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13 Key Points from the Lakes Congress 2023</a:t>
            </a:r>
          </a:p>
          <a:p>
            <a:pPr marL="0" marR="0" algn="ctr">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Abenaki tribe had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 portage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(carried boats) by the Libby Museum… Paul &amp; Denise Pouliot </a:t>
            </a:r>
          </a:p>
          <a:p>
            <a:pPr marL="457200" marR="0" algn="ctr">
              <a:lnSpc>
                <a:spcPct val="107000"/>
              </a:lnSpc>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Doug Darling: NHDES Cyanobacteria Advisory Committee Chair;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gn="ctr">
              <a:lnSpc>
                <a:spcPct val="107000"/>
              </a:lnSpc>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David Neils, Chief Aquatic Biologist NHDES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Lakes that have recurrent blooms have a decrease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20-23% property value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Global increase of blooms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of bloom intensity and frequency; typically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dissipate by 2-3 </a:t>
            </a:r>
            <a:r>
              <a:rPr lang="en-US" sz="1800" b="1" kern="100" dirty="0" err="1">
                <a:effectLst/>
                <a:latin typeface="Calibri" panose="020F0502020204030204" pitchFamily="34" charset="0"/>
                <a:ea typeface="Calibri" panose="020F0502020204030204" pitchFamily="34" charset="0"/>
                <a:cs typeface="Times New Roman" panose="02020603050405020304" pitchFamily="18" charset="0"/>
              </a:rPr>
              <a:t>wks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Can be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aerosolized</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so people shouldn’t be in a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kayak or canoe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NHDES Cyanobacteria Advisory Committee Goal: Controlling and eventually stopping cyanobacteria outbreaks; 10 Year Plan</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All lakes have a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Legacy Load;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now realizing most blooms rise from deep waters (i.e. Deep Spot)</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Stormwater is the greatest contributor</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3</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rd</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party reviews are effective (i.e. LakeSmart visit)</a:t>
            </a:r>
          </a:p>
          <a:p>
            <a:pPr marL="457200" marR="0" algn="ctr">
              <a:lnSpc>
                <a:spcPct val="107000"/>
              </a:lnSpc>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Kate Hastings NHDES Cyanobacteria Program Manager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3.5 billion years on Earth: cyanobacteria have competitive advantages</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2022 Season: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46 advisories on 35 lakes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Best Practices: Improve stormwater management; shoreline plantings; septic control ---LakeSmart</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Stick test: if it’s green, stringy, goopy and sticks to the stick…it’s NOT cyanobacteria</a:t>
            </a:r>
          </a:p>
          <a:p>
            <a:pPr marL="342900" marR="0" lvl="0" indent="-342900">
              <a:lnSpc>
                <a:spcPct val="107000"/>
              </a:lnSpc>
              <a:spcBef>
                <a:spcPts val="0"/>
              </a:spcBef>
              <a:spcAft>
                <a:spcPts val="80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Reports are both earlier (May) and later (Dec.) Blooms can occur under the ice (113 lakes since 2003)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F8687E3-7675-448A-AAB8-B432EE4BBE74}" type="slidenum">
              <a:rPr lang="en-US" smtClean="0"/>
              <a:t>28</a:t>
            </a:fld>
            <a:endParaRPr lang="en-US"/>
          </a:p>
        </p:txBody>
      </p:sp>
    </p:spTree>
    <p:extLst>
      <p:ext uri="{BB962C8B-B14F-4D97-AF65-F5344CB8AC3E}">
        <p14:creationId xmlns:p14="http://schemas.microsoft.com/office/powerpoint/2010/main" val="3056740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Robin is not in town for the next couple of weeks, but worked to prepare the report. Our treasury grows slowly, but steadily.</a:t>
            </a:r>
          </a:p>
        </p:txBody>
      </p:sp>
      <p:sp>
        <p:nvSpPr>
          <p:cNvPr id="4" name="Slide Number Placeholder 3"/>
          <p:cNvSpPr>
            <a:spLocks noGrp="1"/>
          </p:cNvSpPr>
          <p:nvPr>
            <p:ph type="sldNum" sz="quarter" idx="5"/>
          </p:nvPr>
        </p:nvSpPr>
        <p:spPr/>
        <p:txBody>
          <a:bodyPr/>
          <a:lstStyle/>
          <a:p>
            <a:fld id="{2F8687E3-7675-448A-AAB8-B432EE4BBE74}" type="slidenum">
              <a:rPr lang="en-US" smtClean="0"/>
              <a:t>31</a:t>
            </a:fld>
            <a:endParaRPr lang="en-US"/>
          </a:p>
        </p:txBody>
      </p:sp>
    </p:spTree>
    <p:extLst>
      <p:ext uri="{BB962C8B-B14F-4D97-AF65-F5344CB8AC3E}">
        <p14:creationId xmlns:p14="http://schemas.microsoft.com/office/powerpoint/2010/main" val="32469068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strategic plan to guide the work of the MLPA is underway. </a:t>
            </a:r>
          </a:p>
          <a:p>
            <a:r>
              <a:rPr lang="en-US" dirty="0"/>
              <a:t>Kathy Sciarappa has interviewed all MLPA board members; some key officials in Wolfeboro and Tuftonboro; and lake leaders for Lake Wentworth; Lake Winnipesaukee and NH Lakes to gather ideas for strengthening the two areas of focus: 1) clean water; 2) land conservation. Reports specific to Mirror Lake and annual conference attendance are quite helpful.</a:t>
            </a:r>
          </a:p>
        </p:txBody>
      </p:sp>
      <p:sp>
        <p:nvSpPr>
          <p:cNvPr id="4" name="Slide Number Placeholder 3"/>
          <p:cNvSpPr>
            <a:spLocks noGrp="1"/>
          </p:cNvSpPr>
          <p:nvPr>
            <p:ph type="sldNum" sz="quarter" idx="5"/>
          </p:nvPr>
        </p:nvSpPr>
        <p:spPr/>
        <p:txBody>
          <a:bodyPr/>
          <a:lstStyle/>
          <a:p>
            <a:fld id="{2F8687E3-7675-448A-AAB8-B432EE4BBE74}" type="slidenum">
              <a:rPr lang="en-US" smtClean="0"/>
              <a:t>36</a:t>
            </a:fld>
            <a:endParaRPr lang="en-US"/>
          </a:p>
        </p:txBody>
      </p:sp>
    </p:spTree>
    <p:extLst>
      <p:ext uri="{BB962C8B-B14F-4D97-AF65-F5344CB8AC3E}">
        <p14:creationId xmlns:p14="http://schemas.microsoft.com/office/powerpoint/2010/main" val="28381383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health of Mirror Lake is dependent on property owners. But sometimes, we don’t know exactly what to do to be helpful. </a:t>
            </a:r>
            <a:r>
              <a:rPr lang="en-US" dirty="0" err="1"/>
              <a:t>LakeSmart</a:t>
            </a:r>
            <a:r>
              <a:rPr lang="en-US" dirty="0"/>
              <a:t> is a process to help property owners increase lake friendly practices. Everyone here today will be given a letter with details. The first step of the process is a self-assessment. Kathy Sciarappa has gone through the self assessment </a:t>
            </a:r>
            <a:r>
              <a:rPr lang="en-US" u="sng" dirty="0"/>
              <a:t>and </a:t>
            </a:r>
            <a:r>
              <a:rPr lang="en-US" dirty="0"/>
              <a:t>visit. People can take the self-assessment without the visit. Her final report should be ready in three weeks. </a:t>
            </a:r>
          </a:p>
          <a:p>
            <a:r>
              <a:rPr lang="en-US" dirty="0"/>
              <a:t>She was already told that the left section of her leach field is starting to erode, something she had not noticed. She was also offered a simple solution of transplanting ferns from her woods to shore it up. Simple! The self-assessment alone is very helpful in identifying best practices in four areas: 1) Inside the home; 2) outside the home; 3) along the shoreline and on the water; and 4) in driveways and parking areas.</a:t>
            </a:r>
          </a:p>
        </p:txBody>
      </p:sp>
      <p:sp>
        <p:nvSpPr>
          <p:cNvPr id="4" name="Slide Number Placeholder 3"/>
          <p:cNvSpPr>
            <a:spLocks noGrp="1"/>
          </p:cNvSpPr>
          <p:nvPr>
            <p:ph type="sldNum" sz="quarter" idx="5"/>
          </p:nvPr>
        </p:nvSpPr>
        <p:spPr/>
        <p:txBody>
          <a:bodyPr/>
          <a:lstStyle/>
          <a:p>
            <a:fld id="{2F8687E3-7675-448A-AAB8-B432EE4BBE74}" type="slidenum">
              <a:rPr lang="en-US" smtClean="0"/>
              <a:t>37</a:t>
            </a:fld>
            <a:endParaRPr lang="en-US"/>
          </a:p>
        </p:txBody>
      </p:sp>
    </p:spTree>
    <p:extLst>
      <p:ext uri="{BB962C8B-B14F-4D97-AF65-F5344CB8AC3E}">
        <p14:creationId xmlns:p14="http://schemas.microsoft.com/office/powerpoint/2010/main" val="9334479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The most critical piece of the strategic plan will be a new Water Management Plan which will likely direct us for the next ten years. This year we will concentrate on applying for grants to help pay for the preparation of a new plan. The original Geosyntec plan was written in 2012 and we have completed all the recommendations except one. We do not (yet) have any community septic systems. </a:t>
            </a:r>
          </a:p>
          <a:p>
            <a:pPr defTabSz="942289">
              <a:defRPr/>
            </a:pPr>
            <a:r>
              <a:rPr lang="en-US" dirty="0"/>
              <a:t>The town of Tuftonboro has been very helpful and generous, especially with warrant articles, to help us complete the plan. Our thanks to the Selectmen and town!</a:t>
            </a:r>
          </a:p>
          <a:p>
            <a:endParaRPr lang="en-US" dirty="0"/>
          </a:p>
        </p:txBody>
      </p:sp>
      <p:sp>
        <p:nvSpPr>
          <p:cNvPr id="4" name="Slide Number Placeholder 3"/>
          <p:cNvSpPr>
            <a:spLocks noGrp="1"/>
          </p:cNvSpPr>
          <p:nvPr>
            <p:ph type="sldNum" sz="quarter" idx="5"/>
          </p:nvPr>
        </p:nvSpPr>
        <p:spPr/>
        <p:txBody>
          <a:bodyPr/>
          <a:lstStyle/>
          <a:p>
            <a:fld id="{2F8687E3-7675-448A-AAB8-B432EE4BBE74}" type="slidenum">
              <a:rPr lang="en-US" smtClean="0"/>
              <a:t>38</a:t>
            </a:fld>
            <a:endParaRPr lang="en-US"/>
          </a:p>
        </p:txBody>
      </p:sp>
    </p:spTree>
    <p:extLst>
      <p:ext uri="{BB962C8B-B14F-4D97-AF65-F5344CB8AC3E}">
        <p14:creationId xmlns:p14="http://schemas.microsoft.com/office/powerpoint/2010/main" val="1865311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Motion to accept the notes of the minutes included in the mailing from last year. Minutes are available on the website.</a:t>
            </a:r>
          </a:p>
          <a:p>
            <a:endParaRPr lang="en-US" dirty="0"/>
          </a:p>
          <a:p>
            <a:r>
              <a:rPr lang="en-US" dirty="0"/>
              <a:t>Second</a:t>
            </a:r>
          </a:p>
          <a:p>
            <a:r>
              <a:rPr lang="en-US" dirty="0"/>
              <a:t>Discussion</a:t>
            </a:r>
          </a:p>
          <a:p>
            <a:r>
              <a:rPr lang="en-US" dirty="0"/>
              <a:t>Yea/nay/abstain</a:t>
            </a:r>
          </a:p>
        </p:txBody>
      </p:sp>
      <p:sp>
        <p:nvSpPr>
          <p:cNvPr id="4" name="Slide Number Placeholder 3"/>
          <p:cNvSpPr>
            <a:spLocks noGrp="1"/>
          </p:cNvSpPr>
          <p:nvPr>
            <p:ph type="sldNum" sz="quarter" idx="5"/>
          </p:nvPr>
        </p:nvSpPr>
        <p:spPr/>
        <p:txBody>
          <a:bodyPr/>
          <a:lstStyle/>
          <a:p>
            <a:fld id="{2F8687E3-7675-448A-AAB8-B432EE4BBE74}" type="slidenum">
              <a:rPr lang="en-US" smtClean="0"/>
              <a:t>3</a:t>
            </a:fld>
            <a:endParaRPr lang="en-US"/>
          </a:p>
        </p:txBody>
      </p:sp>
    </p:spTree>
    <p:extLst>
      <p:ext uri="{BB962C8B-B14F-4D97-AF65-F5344CB8AC3E}">
        <p14:creationId xmlns:p14="http://schemas.microsoft.com/office/powerpoint/2010/main" val="34207662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about 100 homes on the shoreline of lake, but MLPA is also comprised of homeowners in Tier II, Tier III and the watershed as a whole. Some members are incredibly generous and we would like  to thank everyone who has joined the organization with special thanks to those who have been so generous. You’re inspirational!</a:t>
            </a:r>
          </a:p>
        </p:txBody>
      </p:sp>
      <p:sp>
        <p:nvSpPr>
          <p:cNvPr id="4" name="Slide Number Placeholder 3"/>
          <p:cNvSpPr>
            <a:spLocks noGrp="1"/>
          </p:cNvSpPr>
          <p:nvPr>
            <p:ph type="sldNum" sz="quarter" idx="5"/>
          </p:nvPr>
        </p:nvSpPr>
        <p:spPr/>
        <p:txBody>
          <a:bodyPr/>
          <a:lstStyle/>
          <a:p>
            <a:fld id="{2F8687E3-7675-448A-AAB8-B432EE4BBE74}" type="slidenum">
              <a:rPr lang="en-US" smtClean="0"/>
              <a:t>39</a:t>
            </a:fld>
            <a:endParaRPr lang="en-US"/>
          </a:p>
        </p:txBody>
      </p:sp>
    </p:spTree>
    <p:extLst>
      <p:ext uri="{BB962C8B-B14F-4D97-AF65-F5344CB8AC3E}">
        <p14:creationId xmlns:p14="http://schemas.microsoft.com/office/powerpoint/2010/main" val="28721939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Membership contributions are very helpful but active participation is the heart of any organization. The Entry Plan interviews revealed two areas of focus and four areas of need. Please consider donating some of your precious time to MLPA. There are jobs that can be done in an hour per month. Lakes Hosts and Weed Watchers are always welcome but the four areas of need are:</a:t>
            </a:r>
          </a:p>
          <a:p>
            <a:r>
              <a:rPr lang="en-US" b="1" dirty="0"/>
              <a:t>Membership: </a:t>
            </a:r>
            <a:r>
              <a:rPr lang="en-US" dirty="0"/>
              <a:t>to keep addresses and names current</a:t>
            </a:r>
          </a:p>
          <a:p>
            <a:r>
              <a:rPr lang="en-US" b="1" dirty="0"/>
              <a:t>Financial guidance: </a:t>
            </a:r>
            <a:r>
              <a:rPr lang="en-US" dirty="0"/>
              <a:t>to help monitor our financial future</a:t>
            </a:r>
          </a:p>
          <a:p>
            <a:r>
              <a:rPr lang="en-US" b="1" dirty="0"/>
              <a:t>Community Engagement: </a:t>
            </a:r>
            <a:r>
              <a:rPr lang="en-US" dirty="0"/>
              <a:t>to sponsor one event such as a kayak race; a dog meet up; a cocktail party; Casino Night; a hike; a musical event etc. Or any other way to enhance community.</a:t>
            </a:r>
          </a:p>
          <a:p>
            <a:r>
              <a:rPr lang="en-US" b="1" dirty="0"/>
              <a:t>Website upgrade/communication: </a:t>
            </a:r>
            <a:r>
              <a:rPr lang="en-US" dirty="0"/>
              <a:t>to enhance/redesign our website; create a blog relating healthy lake information; a newsletter…anything that will help keep our community informed</a:t>
            </a:r>
          </a:p>
          <a:p>
            <a:r>
              <a:rPr lang="en-US" dirty="0"/>
              <a:t>Contact Kathy Sciarappa kathleensciarappa@gmail.com</a:t>
            </a:r>
          </a:p>
        </p:txBody>
      </p:sp>
      <p:sp>
        <p:nvSpPr>
          <p:cNvPr id="4" name="Slide Number Placeholder 3"/>
          <p:cNvSpPr>
            <a:spLocks noGrp="1"/>
          </p:cNvSpPr>
          <p:nvPr>
            <p:ph type="sldNum" sz="quarter" idx="5"/>
          </p:nvPr>
        </p:nvSpPr>
        <p:spPr/>
        <p:txBody>
          <a:bodyPr/>
          <a:lstStyle/>
          <a:p>
            <a:fld id="{2F8687E3-7675-448A-AAB8-B432EE4BBE74}" type="slidenum">
              <a:rPr lang="en-US" smtClean="0"/>
              <a:t>40</a:t>
            </a:fld>
            <a:endParaRPr lang="en-US"/>
          </a:p>
        </p:txBody>
      </p:sp>
    </p:spTree>
    <p:extLst>
      <p:ext uri="{BB962C8B-B14F-4D97-AF65-F5344CB8AC3E}">
        <p14:creationId xmlns:p14="http://schemas.microsoft.com/office/powerpoint/2010/main" val="28003314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received 3 resolutions that the board worked on over the winter in the letter sent by mail. </a:t>
            </a:r>
          </a:p>
          <a:p>
            <a:pPr marL="235572" indent="-235572">
              <a:buAutoNum type="arabicPeriod"/>
            </a:pPr>
            <a:r>
              <a:rPr lang="en-US" dirty="0"/>
              <a:t>Revised Mission Statement</a:t>
            </a:r>
          </a:p>
          <a:p>
            <a:pPr marL="235572" indent="-235572">
              <a:buAutoNum type="arabicPeriod"/>
            </a:pPr>
            <a:r>
              <a:rPr lang="en-US" dirty="0"/>
              <a:t>Allow the board to expend in excess of $2000 as needed to protect the interests of the organization (i.e. to hire a consultant)</a:t>
            </a:r>
          </a:p>
          <a:p>
            <a:pPr marL="235572" indent="-235572">
              <a:buAutoNum type="arabicPeriod"/>
            </a:pPr>
            <a:r>
              <a:rPr lang="en-US" dirty="0"/>
              <a:t>Creation of a Finance Committee </a:t>
            </a:r>
          </a:p>
          <a:p>
            <a:pPr marL="235572" indent="-235572">
              <a:buAutoNum type="arabicPeriod"/>
            </a:pPr>
            <a:endParaRPr lang="en-US" dirty="0"/>
          </a:p>
          <a:p>
            <a:r>
              <a:rPr lang="en-US" dirty="0"/>
              <a:t>Motion</a:t>
            </a:r>
          </a:p>
          <a:p>
            <a:r>
              <a:rPr lang="en-US" dirty="0"/>
              <a:t>2</a:t>
            </a:r>
            <a:r>
              <a:rPr lang="en-US" baseline="30000" dirty="0"/>
              <a:t>nd</a:t>
            </a:r>
            <a:endParaRPr lang="en-US" dirty="0"/>
          </a:p>
          <a:p>
            <a:r>
              <a:rPr lang="en-US" dirty="0"/>
              <a:t>Discussion</a:t>
            </a:r>
          </a:p>
          <a:p>
            <a:r>
              <a:rPr lang="en-US" dirty="0"/>
              <a:t>Yea/nay/abstain</a:t>
            </a:r>
          </a:p>
        </p:txBody>
      </p:sp>
      <p:sp>
        <p:nvSpPr>
          <p:cNvPr id="4" name="Slide Number Placeholder 3"/>
          <p:cNvSpPr>
            <a:spLocks noGrp="1"/>
          </p:cNvSpPr>
          <p:nvPr>
            <p:ph type="sldNum" sz="quarter" idx="5"/>
          </p:nvPr>
        </p:nvSpPr>
        <p:spPr/>
        <p:txBody>
          <a:bodyPr/>
          <a:lstStyle/>
          <a:p>
            <a:fld id="{2F8687E3-7675-448A-AAB8-B432EE4BBE74}" type="slidenum">
              <a:rPr lang="en-US" smtClean="0"/>
              <a:t>42</a:t>
            </a:fld>
            <a:endParaRPr lang="en-US"/>
          </a:p>
        </p:txBody>
      </p:sp>
    </p:spTree>
    <p:extLst>
      <p:ext uri="{BB962C8B-B14F-4D97-AF65-F5344CB8AC3E}">
        <p14:creationId xmlns:p14="http://schemas.microsoft.com/office/powerpoint/2010/main" val="37081191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a great July 4</a:t>
            </a:r>
            <a:r>
              <a:rPr lang="en-US" baseline="30000" dirty="0"/>
              <a:t>th</a:t>
            </a:r>
            <a:r>
              <a:rPr lang="en-US" dirty="0"/>
              <a:t> boat parade this year with excellent participation! Thanks to all of you who showed up either as onshore audience or parade participants. Special thanks to our superb MLPA Patriotic Band. Next year: We need a sound system!</a:t>
            </a:r>
          </a:p>
        </p:txBody>
      </p:sp>
      <p:sp>
        <p:nvSpPr>
          <p:cNvPr id="4" name="Slide Number Placeholder 3"/>
          <p:cNvSpPr>
            <a:spLocks noGrp="1"/>
          </p:cNvSpPr>
          <p:nvPr>
            <p:ph type="sldNum" sz="quarter" idx="5"/>
          </p:nvPr>
        </p:nvSpPr>
        <p:spPr/>
        <p:txBody>
          <a:bodyPr/>
          <a:lstStyle/>
          <a:p>
            <a:fld id="{2F8687E3-7675-448A-AAB8-B432EE4BBE74}" type="slidenum">
              <a:rPr lang="en-US" smtClean="0"/>
              <a:t>43</a:t>
            </a:fld>
            <a:endParaRPr lang="en-US"/>
          </a:p>
        </p:txBody>
      </p:sp>
    </p:spTree>
    <p:extLst>
      <p:ext uri="{BB962C8B-B14F-4D97-AF65-F5344CB8AC3E}">
        <p14:creationId xmlns:p14="http://schemas.microsoft.com/office/powerpoint/2010/main" val="39807966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all. (Hopefully the 10am deadline was met)</a:t>
            </a:r>
          </a:p>
        </p:txBody>
      </p:sp>
      <p:sp>
        <p:nvSpPr>
          <p:cNvPr id="4" name="Slide Number Placeholder 3"/>
          <p:cNvSpPr>
            <a:spLocks noGrp="1"/>
          </p:cNvSpPr>
          <p:nvPr>
            <p:ph type="sldNum" sz="quarter" idx="5"/>
          </p:nvPr>
        </p:nvSpPr>
        <p:spPr/>
        <p:txBody>
          <a:bodyPr/>
          <a:lstStyle/>
          <a:p>
            <a:fld id="{2F8687E3-7675-448A-AAB8-B432EE4BBE74}" type="slidenum">
              <a:rPr lang="en-US" smtClean="0"/>
              <a:t>44</a:t>
            </a:fld>
            <a:endParaRPr lang="en-US"/>
          </a:p>
        </p:txBody>
      </p:sp>
    </p:spTree>
    <p:extLst>
      <p:ext uri="{BB962C8B-B14F-4D97-AF65-F5344CB8AC3E}">
        <p14:creationId xmlns:p14="http://schemas.microsoft.com/office/powerpoint/2010/main" val="857788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Robin is not in town for the next couple of weeks, but worked to prepare the report. Our treasury grows slowly, but steadily.</a:t>
            </a:r>
          </a:p>
        </p:txBody>
      </p:sp>
      <p:sp>
        <p:nvSpPr>
          <p:cNvPr id="4" name="Slide Number Placeholder 3"/>
          <p:cNvSpPr>
            <a:spLocks noGrp="1"/>
          </p:cNvSpPr>
          <p:nvPr>
            <p:ph type="sldNum" sz="quarter" idx="5"/>
          </p:nvPr>
        </p:nvSpPr>
        <p:spPr/>
        <p:txBody>
          <a:bodyPr/>
          <a:lstStyle/>
          <a:p>
            <a:fld id="{2F8687E3-7675-448A-AAB8-B432EE4BBE74}" type="slidenum">
              <a:rPr lang="en-US" smtClean="0"/>
              <a:t>4</a:t>
            </a:fld>
            <a:endParaRPr lang="en-US"/>
          </a:p>
        </p:txBody>
      </p:sp>
    </p:spTree>
    <p:extLst>
      <p:ext uri="{BB962C8B-B14F-4D97-AF65-F5344CB8AC3E}">
        <p14:creationId xmlns:p14="http://schemas.microsoft.com/office/powerpoint/2010/main" val="3246906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slate of officers and directors. Officers are elected annually; directors serve for three year terms. Both Dusty Davies and Larry Gil would like to retain their positions and are running for office. </a:t>
            </a:r>
          </a:p>
          <a:p>
            <a:r>
              <a:rPr lang="en-US" dirty="0"/>
              <a:t>Move to accept the slate of officers as  presented?</a:t>
            </a:r>
          </a:p>
          <a:p>
            <a:r>
              <a:rPr lang="en-US" dirty="0"/>
              <a:t>Second?</a:t>
            </a:r>
          </a:p>
          <a:p>
            <a:r>
              <a:rPr lang="en-US" dirty="0"/>
              <a:t>Discussion</a:t>
            </a:r>
          </a:p>
          <a:p>
            <a:r>
              <a:rPr lang="en-US" dirty="0"/>
              <a:t>Yea/nay/abstain</a:t>
            </a:r>
          </a:p>
          <a:p>
            <a:r>
              <a:rPr lang="en-US" dirty="0"/>
              <a:t>Round of applause for the board members who work so hard to follow the mission of the MLPA.</a:t>
            </a:r>
          </a:p>
        </p:txBody>
      </p:sp>
      <p:sp>
        <p:nvSpPr>
          <p:cNvPr id="4" name="Slide Number Placeholder 3"/>
          <p:cNvSpPr>
            <a:spLocks noGrp="1"/>
          </p:cNvSpPr>
          <p:nvPr>
            <p:ph type="sldNum" sz="quarter" idx="5"/>
          </p:nvPr>
        </p:nvSpPr>
        <p:spPr/>
        <p:txBody>
          <a:bodyPr/>
          <a:lstStyle/>
          <a:p>
            <a:fld id="{2F8687E3-7675-448A-AAB8-B432EE4BBE74}" type="slidenum">
              <a:rPr lang="en-US" smtClean="0"/>
              <a:t>5</a:t>
            </a:fld>
            <a:endParaRPr lang="en-US"/>
          </a:p>
        </p:txBody>
      </p:sp>
    </p:spTree>
    <p:extLst>
      <p:ext uri="{BB962C8B-B14F-4D97-AF65-F5344CB8AC3E}">
        <p14:creationId xmlns:p14="http://schemas.microsoft.com/office/powerpoint/2010/main" val="583520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committees are very active and that is the way the mission of MLPA is met.</a:t>
            </a:r>
          </a:p>
        </p:txBody>
      </p:sp>
      <p:sp>
        <p:nvSpPr>
          <p:cNvPr id="4" name="Slide Number Placeholder 3"/>
          <p:cNvSpPr>
            <a:spLocks noGrp="1"/>
          </p:cNvSpPr>
          <p:nvPr>
            <p:ph type="sldNum" sz="quarter" idx="5"/>
          </p:nvPr>
        </p:nvSpPr>
        <p:spPr/>
        <p:txBody>
          <a:bodyPr/>
          <a:lstStyle/>
          <a:p>
            <a:fld id="{2F8687E3-7675-448A-AAB8-B432EE4BBE74}" type="slidenum">
              <a:rPr lang="en-US" smtClean="0"/>
              <a:t>6</a:t>
            </a:fld>
            <a:endParaRPr lang="en-US"/>
          </a:p>
        </p:txBody>
      </p:sp>
    </p:spTree>
    <p:extLst>
      <p:ext uri="{BB962C8B-B14F-4D97-AF65-F5344CB8AC3E}">
        <p14:creationId xmlns:p14="http://schemas.microsoft.com/office/powerpoint/2010/main" val="4274539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494B51"/>
                </a:solidFill>
                <a:effectLst/>
                <a:latin typeface="Lora" pitchFamily="2" charset="0"/>
              </a:rPr>
              <a:t>Four Outbreaks on Mirror Lake 2008; 2014; 2019; 2021 </a:t>
            </a:r>
            <a:r>
              <a:rPr lang="en-US" b="0" i="0" u="none" strike="noStrike" dirty="0">
                <a:effectLst/>
                <a:latin typeface="Lora" pitchFamily="2" charset="0"/>
                <a:hlinkClick r:id="rId3"/>
              </a:rPr>
              <a:t>https://www4.des.state.nh.us/onestoppub/TrophicSurveys/Mirror.Tuftonboro.Cyano.html</a:t>
            </a:r>
            <a:endParaRPr lang="en-US" dirty="0"/>
          </a:p>
          <a:p>
            <a:r>
              <a:rPr lang="en-US" dirty="0"/>
              <a:t>Our chief concern has been cyanobacteria and MLPA started much earlier than other lakes addressing the issues. Now, all NH lakes are deeply concerned. The body of knowledge around cyanobacteria is an evolving one and each year we learn more information. This is a big year for taking action on Mirror Lake.</a:t>
            </a:r>
          </a:p>
        </p:txBody>
      </p:sp>
      <p:sp>
        <p:nvSpPr>
          <p:cNvPr id="4" name="Slide Number Placeholder 3"/>
          <p:cNvSpPr>
            <a:spLocks noGrp="1"/>
          </p:cNvSpPr>
          <p:nvPr>
            <p:ph type="sldNum" sz="quarter" idx="5"/>
          </p:nvPr>
        </p:nvSpPr>
        <p:spPr/>
        <p:txBody>
          <a:bodyPr/>
          <a:lstStyle/>
          <a:p>
            <a:fld id="{2F8687E3-7675-448A-AAB8-B432EE4BBE74}" type="slidenum">
              <a:rPr lang="en-US" smtClean="0"/>
              <a:t>7</a:t>
            </a:fld>
            <a:endParaRPr lang="en-US"/>
          </a:p>
        </p:txBody>
      </p:sp>
    </p:spTree>
    <p:extLst>
      <p:ext uri="{BB962C8B-B14F-4D97-AF65-F5344CB8AC3E}">
        <p14:creationId xmlns:p14="http://schemas.microsoft.com/office/powerpoint/2010/main" val="998453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Kate Hastings replaced Amanda McQuaid (who is now working for UNH Extension service and serves us well. Some of our board members attended key meetings this winter and spring which helped formulate our plans to move forward with additional water testing and a new Watershed Management Plan. Kate has establish three concrete options for residents:</a:t>
            </a:r>
          </a:p>
          <a:p>
            <a:pPr marL="228600" indent="-228600">
              <a:buAutoNum type="arabicPeriod"/>
            </a:pPr>
            <a:r>
              <a:rPr lang="en-US" dirty="0"/>
              <a:t>The bloom report</a:t>
            </a:r>
          </a:p>
          <a:p>
            <a:pPr marL="228600" indent="-228600">
              <a:buAutoNum type="arabicPeriod"/>
            </a:pPr>
            <a:r>
              <a:rPr lang="en-US" dirty="0"/>
              <a:t>Weekly advisories “Updated Mapper”</a:t>
            </a:r>
          </a:p>
          <a:p>
            <a:pPr marL="228600" indent="-228600">
              <a:buAutoNum type="arabicPeriod"/>
            </a:pPr>
            <a:r>
              <a:rPr lang="en-US" dirty="0"/>
              <a:t>Email list for anyone who wishes to stay posted</a:t>
            </a:r>
          </a:p>
          <a:p>
            <a:pPr marL="0" indent="0">
              <a:buNone/>
            </a:pPr>
            <a:r>
              <a:rPr lang="en-US" dirty="0"/>
              <a:t>Noted at the Lakes Congress: 1,000 water bodies in NH; One Kate</a:t>
            </a:r>
          </a:p>
          <a:p>
            <a:pPr marL="0" indent="0">
              <a:buNone/>
            </a:pPr>
            <a:r>
              <a:rPr lang="en-US" dirty="0"/>
              <a:t>“When in Doubt; Stay Out”</a:t>
            </a:r>
          </a:p>
        </p:txBody>
      </p:sp>
      <p:sp>
        <p:nvSpPr>
          <p:cNvPr id="4" name="Slide Number Placeholder 3"/>
          <p:cNvSpPr>
            <a:spLocks noGrp="1"/>
          </p:cNvSpPr>
          <p:nvPr>
            <p:ph type="sldNum" sz="quarter" idx="5"/>
          </p:nvPr>
        </p:nvSpPr>
        <p:spPr/>
        <p:txBody>
          <a:bodyPr/>
          <a:lstStyle/>
          <a:p>
            <a:fld id="{2F8687E3-7675-448A-AAB8-B432EE4BBE74}" type="slidenum">
              <a:rPr lang="en-US" smtClean="0"/>
              <a:t>8</a:t>
            </a:fld>
            <a:endParaRPr lang="en-US"/>
          </a:p>
        </p:txBody>
      </p:sp>
    </p:spTree>
    <p:extLst>
      <p:ext uri="{BB962C8B-B14F-4D97-AF65-F5344CB8AC3E}">
        <p14:creationId xmlns:p14="http://schemas.microsoft.com/office/powerpoint/2010/main" val="2124461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94B51"/>
                </a:solidFill>
                <a:effectLst/>
                <a:latin typeface="Lora" pitchFamily="2" charset="0"/>
              </a:rPr>
              <a:t>2008; 2014; 2019; 2021 </a:t>
            </a:r>
            <a:r>
              <a:rPr lang="en-US" b="0" i="0" u="none" strike="noStrike" dirty="0">
                <a:effectLst/>
                <a:latin typeface="Lora" pitchFamily="2" charset="0"/>
                <a:hlinkClick r:id="rId3"/>
              </a:rPr>
              <a:t>https://www4.des.state.nh.us/onestoppub/TrophicSurveys/Mirror.Tuftonboro.Cyano.html</a:t>
            </a:r>
            <a:endParaRPr lang="en-US" dirty="0"/>
          </a:p>
          <a:p>
            <a:r>
              <a:rPr lang="en-US" dirty="0"/>
              <a:t>Don Kretchmer has continued year-round water testing but we now have a reliable team of our own residents comprised of </a:t>
            </a:r>
          </a:p>
          <a:p>
            <a:pPr marL="353358" indent="-353358">
              <a:lnSpc>
                <a:spcPct val="107000"/>
              </a:lnSpc>
              <a:spcAft>
                <a:spcPts val="824"/>
              </a:spcAft>
              <a:buFont typeface="+mj-lt"/>
              <a:buAutoNum type="arabicPeriod"/>
            </a:pPr>
            <a:r>
              <a:rPr lang="en-US" sz="1900" dirty="0">
                <a:latin typeface="Calibri" panose="020F0502020204030204" pitchFamily="34" charset="0"/>
                <a:ea typeface="Calibri" panose="020F0502020204030204" pitchFamily="34" charset="0"/>
                <a:cs typeface="Times New Roman" panose="02020603050405020304" pitchFamily="18" charset="0"/>
              </a:rPr>
              <a:t>Larry Gil</a:t>
            </a:r>
          </a:p>
          <a:p>
            <a:pPr marL="353358" indent="-353358">
              <a:lnSpc>
                <a:spcPct val="107000"/>
              </a:lnSpc>
              <a:spcAft>
                <a:spcPts val="824"/>
              </a:spcAft>
              <a:buFont typeface="+mj-lt"/>
              <a:buAutoNum type="arabicPeriod"/>
            </a:pPr>
            <a:r>
              <a:rPr lang="en-US" sz="1900" dirty="0">
                <a:latin typeface="Calibri" panose="020F0502020204030204" pitchFamily="34" charset="0"/>
                <a:ea typeface="Calibri" panose="020F0502020204030204" pitchFamily="34" charset="0"/>
                <a:cs typeface="Times New Roman" panose="02020603050405020304" pitchFamily="18" charset="0"/>
              </a:rPr>
              <a:t>Steve Scapicchio</a:t>
            </a:r>
          </a:p>
          <a:p>
            <a:pPr marL="353358" indent="-353358">
              <a:lnSpc>
                <a:spcPct val="107000"/>
              </a:lnSpc>
              <a:spcAft>
                <a:spcPts val="824"/>
              </a:spcAft>
              <a:buFont typeface="+mj-lt"/>
              <a:buAutoNum type="arabicPeriod"/>
            </a:pPr>
            <a:r>
              <a:rPr lang="en-US" sz="1900" dirty="0">
                <a:latin typeface="Calibri" panose="020F0502020204030204" pitchFamily="34" charset="0"/>
                <a:ea typeface="Calibri" panose="020F0502020204030204" pitchFamily="34" charset="0"/>
                <a:cs typeface="Times New Roman" panose="02020603050405020304" pitchFamily="18" charset="0"/>
              </a:rPr>
              <a:t>Tom Bissett</a:t>
            </a:r>
          </a:p>
          <a:p>
            <a:pPr marL="353358" indent="-353358">
              <a:lnSpc>
                <a:spcPct val="107000"/>
              </a:lnSpc>
              <a:spcAft>
                <a:spcPts val="824"/>
              </a:spcAft>
              <a:buFont typeface="+mj-lt"/>
              <a:buAutoNum type="arabicPeriod"/>
            </a:pPr>
            <a:r>
              <a:rPr lang="en-US" sz="1900" dirty="0">
                <a:latin typeface="Calibri" panose="020F0502020204030204" pitchFamily="34" charset="0"/>
                <a:ea typeface="Calibri" panose="020F0502020204030204" pitchFamily="34" charset="0"/>
                <a:cs typeface="Times New Roman" panose="02020603050405020304" pitchFamily="18" charset="0"/>
              </a:rPr>
              <a:t>Al Hardiman</a:t>
            </a:r>
          </a:p>
          <a:p>
            <a:pPr marL="353358" indent="-353358">
              <a:lnSpc>
                <a:spcPct val="107000"/>
              </a:lnSpc>
              <a:spcAft>
                <a:spcPts val="824"/>
              </a:spcAft>
              <a:buFont typeface="+mj-lt"/>
              <a:buAutoNum type="arabicPeriod"/>
            </a:pPr>
            <a:r>
              <a:rPr lang="en-US" sz="1900" dirty="0">
                <a:latin typeface="Calibri" panose="020F0502020204030204" pitchFamily="34" charset="0"/>
                <a:ea typeface="Calibri" panose="020F0502020204030204" pitchFamily="34" charset="0"/>
                <a:cs typeface="Times New Roman" panose="02020603050405020304" pitchFamily="18" charset="0"/>
              </a:rPr>
              <a:t>Steve Cloutier</a:t>
            </a:r>
          </a:p>
          <a:p>
            <a:pPr marL="353358" indent="-353358">
              <a:lnSpc>
                <a:spcPct val="107000"/>
              </a:lnSpc>
              <a:spcAft>
                <a:spcPts val="824"/>
              </a:spcAft>
              <a:buFont typeface="+mj-lt"/>
              <a:buAutoNum type="arabicPeriod"/>
            </a:pPr>
            <a:r>
              <a:rPr lang="en-US" sz="1900" dirty="0">
                <a:latin typeface="Calibri" panose="020F0502020204030204" pitchFamily="34" charset="0"/>
                <a:ea typeface="Calibri" panose="020F0502020204030204" pitchFamily="34" charset="0"/>
                <a:cs typeface="Times New Roman" panose="02020603050405020304" pitchFamily="18" charset="0"/>
              </a:rPr>
              <a:t>Fran O’Donoghue</a:t>
            </a:r>
          </a:p>
          <a:p>
            <a:pPr marL="353358" indent="-353358">
              <a:lnSpc>
                <a:spcPct val="107000"/>
              </a:lnSpc>
              <a:spcAft>
                <a:spcPts val="824"/>
              </a:spcAft>
              <a:buFont typeface="+mj-lt"/>
              <a:buAutoNum type="arabicPeriod"/>
            </a:pPr>
            <a:r>
              <a:rPr lang="en-US" sz="1900" dirty="0">
                <a:latin typeface="Calibri" panose="020F0502020204030204" pitchFamily="34" charset="0"/>
                <a:ea typeface="Calibri" panose="020F0502020204030204" pitchFamily="34" charset="0"/>
                <a:cs typeface="Times New Roman" panose="02020603050405020304" pitchFamily="18" charset="0"/>
              </a:rPr>
              <a:t>Val Zanchuk</a:t>
            </a:r>
          </a:p>
          <a:p>
            <a:pPr marL="353358" indent="-353358">
              <a:lnSpc>
                <a:spcPct val="107000"/>
              </a:lnSpc>
              <a:spcAft>
                <a:spcPts val="824"/>
              </a:spcAft>
              <a:buFont typeface="+mj-lt"/>
              <a:buAutoNum type="arabicPeriod"/>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mj-lt"/>
              <a:buNone/>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GOAL: Incorporate Action Items from the MLPA April 19, 2023 Tableau (software) Meeting Examining 40 years of Data from Water Samples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914400">
              <a:lnSpc>
                <a:spcPct val="107000"/>
              </a:lnSpc>
              <a:spcBef>
                <a:spcPts val="0"/>
              </a:spcBef>
              <a:spcAft>
                <a:spcPts val="0"/>
              </a:spcAft>
            </a:pPr>
            <a:r>
              <a:rPr lang="en-US" sz="1800" b="1" kern="100" dirty="0">
                <a:effectLst/>
                <a:latin typeface="Calibri" panose="020F0502020204030204" pitchFamily="34" charset="0"/>
                <a:ea typeface="Calibri" panose="020F0502020204030204" pitchFamily="34" charset="0"/>
                <a:cs typeface="Calibri" panose="020F0502020204030204" pitchFamily="34" charset="0"/>
              </a:rPr>
              <a:t>Attendees: 	Val Zanchuk (presenter) </a:t>
            </a:r>
            <a:r>
              <a:rPr lang="en-US" sz="1800" kern="100" dirty="0">
                <a:effectLst/>
                <a:latin typeface="Calibri" panose="020F0502020204030204" pitchFamily="34" charset="0"/>
                <a:ea typeface="Calibri" panose="020F0502020204030204" pitchFamily="34" charset="0"/>
                <a:cs typeface="Calibri" panose="020F0502020204030204" pitchFamily="34" charset="0"/>
              </a:rPr>
              <a:t>MLPA Vice President;</a:t>
            </a:r>
            <a:r>
              <a:rPr lang="en-US" sz="1800" b="1" kern="100" dirty="0">
                <a:effectLst/>
                <a:latin typeface="Calibri" panose="020F0502020204030204" pitchFamily="34" charset="0"/>
                <a:ea typeface="Calibri" panose="020F0502020204030204" pitchFamily="34" charset="0"/>
                <a:cs typeface="Calibri" panose="020F0502020204030204" pitchFamily="34" charset="0"/>
              </a:rPr>
              <a:t> Kathleen Sciarappa </a:t>
            </a:r>
            <a:r>
              <a:rPr lang="en-US" sz="1800" kern="100" dirty="0">
                <a:effectLst/>
                <a:latin typeface="Calibri" panose="020F0502020204030204" pitchFamily="34" charset="0"/>
                <a:ea typeface="Calibri" panose="020F0502020204030204" pitchFamily="34" charset="0"/>
                <a:cs typeface="Calibri" panose="020F0502020204030204" pitchFamily="34" charset="0"/>
              </a:rPr>
              <a:t>MLPA President</a:t>
            </a:r>
            <a:r>
              <a:rPr lang="en-US" sz="1800" b="1" kern="100" dirty="0">
                <a:effectLst/>
                <a:latin typeface="Calibri" panose="020F0502020204030204" pitchFamily="34" charset="0"/>
                <a:ea typeface="Calibri" panose="020F0502020204030204" pitchFamily="34" charset="0"/>
                <a:cs typeface="Calibri" panose="020F0502020204030204" pitchFamily="34" charset="0"/>
              </a:rPr>
              <a:t>; Larry Gil </a:t>
            </a:r>
            <a:r>
              <a:rPr lang="en-US" sz="1800" kern="100" dirty="0">
                <a:effectLst/>
                <a:latin typeface="Calibri" panose="020F0502020204030204" pitchFamily="34" charset="0"/>
                <a:ea typeface="Calibri" panose="020F0502020204030204" pitchFamily="34" charset="0"/>
                <a:cs typeface="Calibri" panose="020F0502020204030204" pitchFamily="34" charset="0"/>
              </a:rPr>
              <a:t>MLPA Board;</a:t>
            </a:r>
            <a:r>
              <a:rPr lang="en-US" sz="1800" b="1" kern="100" dirty="0">
                <a:effectLst/>
                <a:latin typeface="Calibri" panose="020F0502020204030204" pitchFamily="34" charset="0"/>
                <a:ea typeface="Calibri" panose="020F0502020204030204" pitchFamily="34" charset="0"/>
                <a:cs typeface="Calibri" panose="020F0502020204030204" pitchFamily="34" charset="0"/>
              </a:rPr>
              <a:t> Bree Rossiter </a:t>
            </a:r>
            <a:r>
              <a:rPr lang="en-US" sz="1800" kern="100" dirty="0">
                <a:effectLst/>
                <a:latin typeface="Calibri" panose="020F0502020204030204" pitchFamily="34" charset="0"/>
                <a:ea typeface="Calibri" panose="020F0502020204030204" pitchFamily="34" charset="0"/>
                <a:cs typeface="Calibri" panose="020F0502020204030204" pitchFamily="34" charset="0"/>
              </a:rPr>
              <a:t>Lake Winnipesaukee Association;</a:t>
            </a:r>
            <a:r>
              <a:rPr lang="en-US" sz="1800" b="1" kern="100" dirty="0">
                <a:effectLst/>
                <a:latin typeface="Calibri" panose="020F0502020204030204" pitchFamily="34" charset="0"/>
                <a:ea typeface="Calibri" panose="020F0502020204030204" pitchFamily="34" charset="0"/>
                <a:cs typeface="Calibri" panose="020F0502020204030204" pitchFamily="34" charset="0"/>
              </a:rPr>
              <a:t> Al Hardiman </a:t>
            </a:r>
            <a:r>
              <a:rPr lang="en-US" sz="1800" kern="100" dirty="0">
                <a:effectLst/>
                <a:latin typeface="Calibri" panose="020F0502020204030204" pitchFamily="34" charset="0"/>
                <a:ea typeface="Calibri" panose="020F0502020204030204" pitchFamily="34" charset="0"/>
                <a:cs typeface="Calibri" panose="020F0502020204030204" pitchFamily="34" charset="0"/>
              </a:rPr>
              <a:t>MLPA member;</a:t>
            </a:r>
            <a:r>
              <a:rPr lang="en-US" sz="1800" b="1" kern="100" dirty="0">
                <a:effectLst/>
                <a:latin typeface="Calibri" panose="020F0502020204030204" pitchFamily="34" charset="0"/>
                <a:ea typeface="Calibri" panose="020F0502020204030204" pitchFamily="34" charset="0"/>
                <a:cs typeface="Calibri" panose="020F0502020204030204" pitchFamily="34" charset="0"/>
              </a:rPr>
              <a:t> Don Kretchmer </a:t>
            </a:r>
            <a:r>
              <a:rPr lang="en-US" sz="1800" kern="100" dirty="0">
                <a:effectLst/>
                <a:latin typeface="Calibri" panose="020F0502020204030204" pitchFamily="34" charset="0"/>
                <a:ea typeface="Calibri" panose="020F0502020204030204" pitchFamily="34" charset="0"/>
                <a:cs typeface="Calibri" panose="020F0502020204030204" pitchFamily="34" charset="0"/>
              </a:rPr>
              <a:t>MLPA consultant;</a:t>
            </a:r>
            <a:r>
              <a:rPr lang="en-US" sz="1800" b="1" kern="100" dirty="0">
                <a:effectLst/>
                <a:latin typeface="Calibri" panose="020F0502020204030204" pitchFamily="34" charset="0"/>
                <a:ea typeface="Calibri" panose="020F0502020204030204" pitchFamily="34" charset="0"/>
                <a:cs typeface="Calibri" panose="020F0502020204030204" pitchFamily="34" charset="0"/>
              </a:rPr>
              <a:t> Steve Scapicchio, </a:t>
            </a:r>
            <a:r>
              <a:rPr lang="en-US" sz="1800" kern="100" dirty="0">
                <a:effectLst/>
                <a:latin typeface="Calibri" panose="020F0502020204030204" pitchFamily="34" charset="0"/>
                <a:ea typeface="Calibri" panose="020F0502020204030204" pitchFamily="34" charset="0"/>
                <a:cs typeface="Calibri" panose="020F0502020204030204" pitchFamily="34" charset="0"/>
              </a:rPr>
              <a:t>MLPA Board;</a:t>
            </a:r>
            <a:r>
              <a:rPr lang="en-US" sz="1800" b="1" kern="100" dirty="0">
                <a:effectLst/>
                <a:latin typeface="Calibri" panose="020F0502020204030204" pitchFamily="34" charset="0"/>
                <a:ea typeface="Calibri" panose="020F0502020204030204" pitchFamily="34" charset="0"/>
                <a:cs typeface="Calibri" panose="020F0502020204030204" pitchFamily="34" charset="0"/>
              </a:rPr>
              <a:t> Amanda McQuaid </a:t>
            </a:r>
            <a:r>
              <a:rPr lang="en-US" sz="1800" kern="100" dirty="0">
                <a:effectLst/>
                <a:latin typeface="Calibri" panose="020F0502020204030204" pitchFamily="34" charset="0"/>
                <a:ea typeface="Calibri" panose="020F0502020204030204" pitchFamily="34" charset="0"/>
                <a:cs typeface="Calibri" panose="020F0502020204030204" pitchFamily="34" charset="0"/>
              </a:rPr>
              <a:t>UNH;</a:t>
            </a:r>
            <a:r>
              <a:rPr lang="en-US" sz="1800" b="1" kern="100" dirty="0">
                <a:effectLst/>
                <a:latin typeface="Calibri" panose="020F0502020204030204" pitchFamily="34" charset="0"/>
                <a:ea typeface="Calibri" panose="020F0502020204030204" pitchFamily="34" charset="0"/>
                <a:cs typeface="Calibri" panose="020F0502020204030204" pitchFamily="34" charset="0"/>
              </a:rPr>
              <a:t> Bob Craycraft </a:t>
            </a:r>
            <a:r>
              <a:rPr lang="en-US" sz="1800" kern="100" dirty="0">
                <a:effectLst/>
                <a:latin typeface="Calibri" panose="020F0502020204030204" pitchFamily="34" charset="0"/>
                <a:ea typeface="Calibri" panose="020F0502020204030204" pitchFamily="34" charset="0"/>
                <a:cs typeface="Calibri" panose="020F0502020204030204" pitchFamily="34" charset="0"/>
              </a:rPr>
              <a:t>UNH (9 total)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914400">
              <a:lnSpc>
                <a:spcPct val="107000"/>
              </a:lnSpc>
              <a:spcBef>
                <a:spcPts val="0"/>
              </a:spcBef>
              <a:spcAft>
                <a:spcPts val="0"/>
              </a:spcAft>
            </a:pPr>
            <a:r>
              <a:rPr lang="en-US" sz="1800" b="1" kern="100" dirty="0">
                <a:effectLst/>
                <a:latin typeface="Calibri" panose="020F0502020204030204" pitchFamily="34" charset="0"/>
                <a:ea typeface="Calibri" panose="020F0502020204030204" pitchFamily="34" charset="0"/>
                <a:cs typeface="Calibri" panose="020F0502020204030204" pitchFamily="34" charset="0"/>
              </a:rPr>
              <a:t>	(Amy Smagula </a:t>
            </a:r>
            <a:r>
              <a:rPr lang="en-US" sz="1800" kern="100" dirty="0">
                <a:effectLst/>
                <a:latin typeface="Calibri" panose="020F0502020204030204" pitchFamily="34" charset="0"/>
                <a:ea typeface="Calibri" panose="020F0502020204030204" pitchFamily="34" charset="0"/>
                <a:cs typeface="Calibri" panose="020F0502020204030204" pitchFamily="34" charset="0"/>
              </a:rPr>
              <a:t>NHDES sent contributing key questions ahead of the meeting although she could not attend.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914400" algn="ctr">
              <a:lnSpc>
                <a:spcPct val="107000"/>
              </a:lnSpc>
              <a:spcBef>
                <a:spcPts val="0"/>
              </a:spcBef>
              <a:spcAft>
                <a:spcPts val="0"/>
              </a:spcAft>
            </a:pPr>
            <a:r>
              <a:rPr lang="en-US" sz="1800" b="1" kern="100" dirty="0">
                <a:effectLst/>
                <a:latin typeface="Calibri" panose="020F0502020204030204" pitchFamily="34" charset="0"/>
                <a:ea typeface="Calibri" panose="020F0502020204030204" pitchFamily="34" charset="0"/>
                <a:cs typeface="Calibri" panose="020F0502020204030204" pitchFamily="34" charset="0"/>
              </a:rPr>
              <a:t>Summary of MLPA Water Quality Data Meeting and TO DO Items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Calibri" panose="020F0502020204030204" pitchFamily="34" charset="0"/>
              </a:rPr>
              <a:t>Sample the tributaries during storms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Calibri" panose="020F0502020204030204" pitchFamily="34" charset="0"/>
              </a:rPr>
              <a:t>Prepare an addendum to the Geosyntec plan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Calibri" panose="020F0502020204030204" pitchFamily="34" charset="0"/>
              </a:rPr>
              <a:t>Use the oxygen meter more extensively (we already own it; used for two years)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Calibri" panose="020F0502020204030204" pitchFamily="34" charset="0"/>
              </a:rPr>
              <a:t>Continue educating the residents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Calibri" panose="020F0502020204030204" pitchFamily="34" charset="0"/>
              </a:rPr>
              <a:t>Take </a:t>
            </a:r>
            <a:r>
              <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sediment samples of upper layers of sediment (4 inches or 10 cm) Core sediment sampling is essential in understanding the specifics of phosphorus properties in each lake but costly at $5,000-$10,000</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53358" indent="-353358">
              <a:lnSpc>
                <a:spcPct val="107000"/>
              </a:lnSpc>
              <a:spcAft>
                <a:spcPts val="824"/>
              </a:spcAft>
              <a:buFont typeface="+mj-lt"/>
              <a:buAutoNum type="arabicPeriod"/>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F8687E3-7675-448A-AAB8-B432EE4BBE74}" type="slidenum">
              <a:rPr lang="en-US" smtClean="0"/>
              <a:t>9</a:t>
            </a:fld>
            <a:endParaRPr lang="en-US"/>
          </a:p>
        </p:txBody>
      </p:sp>
    </p:spTree>
    <p:extLst>
      <p:ext uri="{BB962C8B-B14F-4D97-AF65-F5344CB8AC3E}">
        <p14:creationId xmlns:p14="http://schemas.microsoft.com/office/powerpoint/2010/main" val="4232989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EAF73-D6CB-424F-A783-3164CA517E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2662AF-7FAC-039E-8C71-F6A3300BE3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C342D0-3A42-E377-5A9A-8A80DA6C453A}"/>
              </a:ext>
            </a:extLst>
          </p:cNvPr>
          <p:cNvSpPr>
            <a:spLocks noGrp="1"/>
          </p:cNvSpPr>
          <p:nvPr>
            <p:ph type="dt" sz="half" idx="10"/>
          </p:nvPr>
        </p:nvSpPr>
        <p:spPr/>
        <p:txBody>
          <a:bodyPr/>
          <a:lstStyle/>
          <a:p>
            <a:fld id="{D1507514-65CF-4CA4-8D0D-560C96D3C014}" type="datetimeFigureOut">
              <a:rPr lang="en-US" smtClean="0"/>
              <a:t>7/13/2023</a:t>
            </a:fld>
            <a:endParaRPr lang="en-US"/>
          </a:p>
        </p:txBody>
      </p:sp>
      <p:sp>
        <p:nvSpPr>
          <p:cNvPr id="5" name="Footer Placeholder 4">
            <a:extLst>
              <a:ext uri="{FF2B5EF4-FFF2-40B4-BE49-F238E27FC236}">
                <a16:creationId xmlns:a16="http://schemas.microsoft.com/office/drawing/2014/main" id="{820C7987-91A8-AE66-D037-53CD9700C6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E7C211-91EA-716A-07FA-2BBB40FA8FF4}"/>
              </a:ext>
            </a:extLst>
          </p:cNvPr>
          <p:cNvSpPr>
            <a:spLocks noGrp="1"/>
          </p:cNvSpPr>
          <p:nvPr>
            <p:ph type="sldNum" sz="quarter" idx="12"/>
          </p:nvPr>
        </p:nvSpPr>
        <p:spPr/>
        <p:txBody>
          <a:bodyPr/>
          <a:lstStyle/>
          <a:p>
            <a:fld id="{135E0D25-15B5-41D6-B000-2BE8D78A0282}" type="slidenum">
              <a:rPr lang="en-US" smtClean="0"/>
              <a:t>‹#›</a:t>
            </a:fld>
            <a:endParaRPr lang="en-US"/>
          </a:p>
        </p:txBody>
      </p:sp>
    </p:spTree>
    <p:extLst>
      <p:ext uri="{BB962C8B-B14F-4D97-AF65-F5344CB8AC3E}">
        <p14:creationId xmlns:p14="http://schemas.microsoft.com/office/powerpoint/2010/main" val="1621594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7953-4E21-D189-9D69-B720A3A7E7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7CBA4-64CA-83DD-4222-F231B8D75E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97C031-9210-DA7E-3EA4-BB9F033A9EFD}"/>
              </a:ext>
            </a:extLst>
          </p:cNvPr>
          <p:cNvSpPr>
            <a:spLocks noGrp="1"/>
          </p:cNvSpPr>
          <p:nvPr>
            <p:ph type="dt" sz="half" idx="10"/>
          </p:nvPr>
        </p:nvSpPr>
        <p:spPr/>
        <p:txBody>
          <a:bodyPr/>
          <a:lstStyle/>
          <a:p>
            <a:fld id="{D1507514-65CF-4CA4-8D0D-560C96D3C014}" type="datetimeFigureOut">
              <a:rPr lang="en-US" smtClean="0"/>
              <a:t>7/13/2023</a:t>
            </a:fld>
            <a:endParaRPr lang="en-US"/>
          </a:p>
        </p:txBody>
      </p:sp>
      <p:sp>
        <p:nvSpPr>
          <p:cNvPr id="5" name="Footer Placeholder 4">
            <a:extLst>
              <a:ext uri="{FF2B5EF4-FFF2-40B4-BE49-F238E27FC236}">
                <a16:creationId xmlns:a16="http://schemas.microsoft.com/office/drawing/2014/main" id="{E962981A-C9C8-CADD-9C81-3272BEE226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295296-3412-0B77-5AF0-F82ED69B33D4}"/>
              </a:ext>
            </a:extLst>
          </p:cNvPr>
          <p:cNvSpPr>
            <a:spLocks noGrp="1"/>
          </p:cNvSpPr>
          <p:nvPr>
            <p:ph type="sldNum" sz="quarter" idx="12"/>
          </p:nvPr>
        </p:nvSpPr>
        <p:spPr/>
        <p:txBody>
          <a:bodyPr/>
          <a:lstStyle/>
          <a:p>
            <a:fld id="{135E0D25-15B5-41D6-B000-2BE8D78A0282}" type="slidenum">
              <a:rPr lang="en-US" smtClean="0"/>
              <a:t>‹#›</a:t>
            </a:fld>
            <a:endParaRPr lang="en-US"/>
          </a:p>
        </p:txBody>
      </p:sp>
    </p:spTree>
    <p:extLst>
      <p:ext uri="{BB962C8B-B14F-4D97-AF65-F5344CB8AC3E}">
        <p14:creationId xmlns:p14="http://schemas.microsoft.com/office/powerpoint/2010/main" val="4077935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755C0B-9D8D-6BEF-EE31-D9A310FE0B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FD9CD9-8140-2879-6225-02C0BBCE01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7AB42A-C22D-F857-8E70-2EB67214C55B}"/>
              </a:ext>
            </a:extLst>
          </p:cNvPr>
          <p:cNvSpPr>
            <a:spLocks noGrp="1"/>
          </p:cNvSpPr>
          <p:nvPr>
            <p:ph type="dt" sz="half" idx="10"/>
          </p:nvPr>
        </p:nvSpPr>
        <p:spPr/>
        <p:txBody>
          <a:bodyPr/>
          <a:lstStyle/>
          <a:p>
            <a:fld id="{D1507514-65CF-4CA4-8D0D-560C96D3C014}" type="datetimeFigureOut">
              <a:rPr lang="en-US" smtClean="0"/>
              <a:t>7/13/2023</a:t>
            </a:fld>
            <a:endParaRPr lang="en-US"/>
          </a:p>
        </p:txBody>
      </p:sp>
      <p:sp>
        <p:nvSpPr>
          <p:cNvPr id="5" name="Footer Placeholder 4">
            <a:extLst>
              <a:ext uri="{FF2B5EF4-FFF2-40B4-BE49-F238E27FC236}">
                <a16:creationId xmlns:a16="http://schemas.microsoft.com/office/drawing/2014/main" id="{71A01F31-FC6C-E883-23B9-5324D79B42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B1BBB4-0DEB-B6FE-BA72-71DA9A29D392}"/>
              </a:ext>
            </a:extLst>
          </p:cNvPr>
          <p:cNvSpPr>
            <a:spLocks noGrp="1"/>
          </p:cNvSpPr>
          <p:nvPr>
            <p:ph type="sldNum" sz="quarter" idx="12"/>
          </p:nvPr>
        </p:nvSpPr>
        <p:spPr/>
        <p:txBody>
          <a:bodyPr/>
          <a:lstStyle/>
          <a:p>
            <a:fld id="{135E0D25-15B5-41D6-B000-2BE8D78A0282}" type="slidenum">
              <a:rPr lang="en-US" smtClean="0"/>
              <a:t>‹#›</a:t>
            </a:fld>
            <a:endParaRPr lang="en-US"/>
          </a:p>
        </p:txBody>
      </p:sp>
    </p:spTree>
    <p:extLst>
      <p:ext uri="{BB962C8B-B14F-4D97-AF65-F5344CB8AC3E}">
        <p14:creationId xmlns:p14="http://schemas.microsoft.com/office/powerpoint/2010/main" val="2953723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58B2B-E76F-9849-F841-E30B927EF5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99D631-D5B7-AAE2-E604-01B61C6808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7A0A72-3065-5FE3-BB28-5435737EE384}"/>
              </a:ext>
            </a:extLst>
          </p:cNvPr>
          <p:cNvSpPr>
            <a:spLocks noGrp="1"/>
          </p:cNvSpPr>
          <p:nvPr>
            <p:ph type="dt" sz="half" idx="10"/>
          </p:nvPr>
        </p:nvSpPr>
        <p:spPr/>
        <p:txBody>
          <a:bodyPr/>
          <a:lstStyle/>
          <a:p>
            <a:fld id="{D1507514-65CF-4CA4-8D0D-560C96D3C014}" type="datetimeFigureOut">
              <a:rPr lang="en-US" smtClean="0"/>
              <a:t>7/13/2023</a:t>
            </a:fld>
            <a:endParaRPr lang="en-US"/>
          </a:p>
        </p:txBody>
      </p:sp>
      <p:sp>
        <p:nvSpPr>
          <p:cNvPr id="5" name="Footer Placeholder 4">
            <a:extLst>
              <a:ext uri="{FF2B5EF4-FFF2-40B4-BE49-F238E27FC236}">
                <a16:creationId xmlns:a16="http://schemas.microsoft.com/office/drawing/2014/main" id="{06DA00CD-AE17-6CC3-2D95-ABE8917F9D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EE6A43-01E8-92D4-8E97-305F4803FE0F}"/>
              </a:ext>
            </a:extLst>
          </p:cNvPr>
          <p:cNvSpPr>
            <a:spLocks noGrp="1"/>
          </p:cNvSpPr>
          <p:nvPr>
            <p:ph type="sldNum" sz="quarter" idx="12"/>
          </p:nvPr>
        </p:nvSpPr>
        <p:spPr/>
        <p:txBody>
          <a:bodyPr/>
          <a:lstStyle/>
          <a:p>
            <a:fld id="{135E0D25-15B5-41D6-B000-2BE8D78A0282}" type="slidenum">
              <a:rPr lang="en-US" smtClean="0"/>
              <a:t>‹#›</a:t>
            </a:fld>
            <a:endParaRPr lang="en-US"/>
          </a:p>
        </p:txBody>
      </p:sp>
    </p:spTree>
    <p:extLst>
      <p:ext uri="{BB962C8B-B14F-4D97-AF65-F5344CB8AC3E}">
        <p14:creationId xmlns:p14="http://schemas.microsoft.com/office/powerpoint/2010/main" val="2538488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B032B-4DEC-57D1-F946-2A688A50B5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8ED0B6-E6A0-A804-6434-A6BDDFA147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EC09F-FBC3-8DDD-4807-FB3E2E8FF3FF}"/>
              </a:ext>
            </a:extLst>
          </p:cNvPr>
          <p:cNvSpPr>
            <a:spLocks noGrp="1"/>
          </p:cNvSpPr>
          <p:nvPr>
            <p:ph type="dt" sz="half" idx="10"/>
          </p:nvPr>
        </p:nvSpPr>
        <p:spPr/>
        <p:txBody>
          <a:bodyPr/>
          <a:lstStyle/>
          <a:p>
            <a:fld id="{D1507514-65CF-4CA4-8D0D-560C96D3C014}" type="datetimeFigureOut">
              <a:rPr lang="en-US" smtClean="0"/>
              <a:t>7/13/2023</a:t>
            </a:fld>
            <a:endParaRPr lang="en-US"/>
          </a:p>
        </p:txBody>
      </p:sp>
      <p:sp>
        <p:nvSpPr>
          <p:cNvPr id="5" name="Footer Placeholder 4">
            <a:extLst>
              <a:ext uri="{FF2B5EF4-FFF2-40B4-BE49-F238E27FC236}">
                <a16:creationId xmlns:a16="http://schemas.microsoft.com/office/drawing/2014/main" id="{4D0FB755-010B-DF37-6DA9-68C359FAAE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DF953A-B05D-CCD4-326E-2E84206CC214}"/>
              </a:ext>
            </a:extLst>
          </p:cNvPr>
          <p:cNvSpPr>
            <a:spLocks noGrp="1"/>
          </p:cNvSpPr>
          <p:nvPr>
            <p:ph type="sldNum" sz="quarter" idx="12"/>
          </p:nvPr>
        </p:nvSpPr>
        <p:spPr/>
        <p:txBody>
          <a:bodyPr/>
          <a:lstStyle/>
          <a:p>
            <a:fld id="{135E0D25-15B5-41D6-B000-2BE8D78A0282}" type="slidenum">
              <a:rPr lang="en-US" smtClean="0"/>
              <a:t>‹#›</a:t>
            </a:fld>
            <a:endParaRPr lang="en-US"/>
          </a:p>
        </p:txBody>
      </p:sp>
    </p:spTree>
    <p:extLst>
      <p:ext uri="{BB962C8B-B14F-4D97-AF65-F5344CB8AC3E}">
        <p14:creationId xmlns:p14="http://schemas.microsoft.com/office/powerpoint/2010/main" val="2890258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A1231-EC3B-EAC5-258F-92DE70C72F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50F29F-DB9E-FCEF-0FEB-CE37098331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BDD5A3-2B66-AAA8-C913-20763D2A1A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634EF5-438E-A246-1BB7-06291D829A10}"/>
              </a:ext>
            </a:extLst>
          </p:cNvPr>
          <p:cNvSpPr>
            <a:spLocks noGrp="1"/>
          </p:cNvSpPr>
          <p:nvPr>
            <p:ph type="dt" sz="half" idx="10"/>
          </p:nvPr>
        </p:nvSpPr>
        <p:spPr/>
        <p:txBody>
          <a:bodyPr/>
          <a:lstStyle/>
          <a:p>
            <a:fld id="{D1507514-65CF-4CA4-8D0D-560C96D3C014}" type="datetimeFigureOut">
              <a:rPr lang="en-US" smtClean="0"/>
              <a:t>7/13/2023</a:t>
            </a:fld>
            <a:endParaRPr lang="en-US"/>
          </a:p>
        </p:txBody>
      </p:sp>
      <p:sp>
        <p:nvSpPr>
          <p:cNvPr id="6" name="Footer Placeholder 5">
            <a:extLst>
              <a:ext uri="{FF2B5EF4-FFF2-40B4-BE49-F238E27FC236}">
                <a16:creationId xmlns:a16="http://schemas.microsoft.com/office/drawing/2014/main" id="{B91E9F52-06EA-11E6-C82B-04C9678E93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93E00A-82F9-59CD-4793-BF146CF33E48}"/>
              </a:ext>
            </a:extLst>
          </p:cNvPr>
          <p:cNvSpPr>
            <a:spLocks noGrp="1"/>
          </p:cNvSpPr>
          <p:nvPr>
            <p:ph type="sldNum" sz="quarter" idx="12"/>
          </p:nvPr>
        </p:nvSpPr>
        <p:spPr/>
        <p:txBody>
          <a:bodyPr/>
          <a:lstStyle/>
          <a:p>
            <a:fld id="{135E0D25-15B5-41D6-B000-2BE8D78A0282}" type="slidenum">
              <a:rPr lang="en-US" smtClean="0"/>
              <a:t>‹#›</a:t>
            </a:fld>
            <a:endParaRPr lang="en-US"/>
          </a:p>
        </p:txBody>
      </p:sp>
    </p:spTree>
    <p:extLst>
      <p:ext uri="{BB962C8B-B14F-4D97-AF65-F5344CB8AC3E}">
        <p14:creationId xmlns:p14="http://schemas.microsoft.com/office/powerpoint/2010/main" val="2606783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B0B27-0158-B140-6950-C940779F00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2459E0-3389-015C-1B5C-52E2D96B69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920FBA-C6EA-7AB5-925B-AAACCAE738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C292E4-A813-E402-35F8-90302017AD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5E0D81-F0D1-102F-18DC-3B9EC6758E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C6201E-A585-85AD-EA74-C8DC64A8D93F}"/>
              </a:ext>
            </a:extLst>
          </p:cNvPr>
          <p:cNvSpPr>
            <a:spLocks noGrp="1"/>
          </p:cNvSpPr>
          <p:nvPr>
            <p:ph type="dt" sz="half" idx="10"/>
          </p:nvPr>
        </p:nvSpPr>
        <p:spPr/>
        <p:txBody>
          <a:bodyPr/>
          <a:lstStyle/>
          <a:p>
            <a:fld id="{D1507514-65CF-4CA4-8D0D-560C96D3C014}" type="datetimeFigureOut">
              <a:rPr lang="en-US" smtClean="0"/>
              <a:t>7/13/2023</a:t>
            </a:fld>
            <a:endParaRPr lang="en-US"/>
          </a:p>
        </p:txBody>
      </p:sp>
      <p:sp>
        <p:nvSpPr>
          <p:cNvPr id="8" name="Footer Placeholder 7">
            <a:extLst>
              <a:ext uri="{FF2B5EF4-FFF2-40B4-BE49-F238E27FC236}">
                <a16:creationId xmlns:a16="http://schemas.microsoft.com/office/drawing/2014/main" id="{A2EC0B81-5949-BCB4-AE3F-305F3768EA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8824E8-5177-340C-298F-A6022043A5ED}"/>
              </a:ext>
            </a:extLst>
          </p:cNvPr>
          <p:cNvSpPr>
            <a:spLocks noGrp="1"/>
          </p:cNvSpPr>
          <p:nvPr>
            <p:ph type="sldNum" sz="quarter" idx="12"/>
          </p:nvPr>
        </p:nvSpPr>
        <p:spPr/>
        <p:txBody>
          <a:bodyPr/>
          <a:lstStyle/>
          <a:p>
            <a:fld id="{135E0D25-15B5-41D6-B000-2BE8D78A0282}" type="slidenum">
              <a:rPr lang="en-US" smtClean="0"/>
              <a:t>‹#›</a:t>
            </a:fld>
            <a:endParaRPr lang="en-US"/>
          </a:p>
        </p:txBody>
      </p:sp>
    </p:spTree>
    <p:extLst>
      <p:ext uri="{BB962C8B-B14F-4D97-AF65-F5344CB8AC3E}">
        <p14:creationId xmlns:p14="http://schemas.microsoft.com/office/powerpoint/2010/main" val="791197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DF6F0-F49E-1FB0-099F-5028407064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CE9530-2F07-4A30-7BEC-54F638AB2887}"/>
              </a:ext>
            </a:extLst>
          </p:cNvPr>
          <p:cNvSpPr>
            <a:spLocks noGrp="1"/>
          </p:cNvSpPr>
          <p:nvPr>
            <p:ph type="dt" sz="half" idx="10"/>
          </p:nvPr>
        </p:nvSpPr>
        <p:spPr/>
        <p:txBody>
          <a:bodyPr/>
          <a:lstStyle/>
          <a:p>
            <a:fld id="{D1507514-65CF-4CA4-8D0D-560C96D3C014}" type="datetimeFigureOut">
              <a:rPr lang="en-US" smtClean="0"/>
              <a:t>7/13/2023</a:t>
            </a:fld>
            <a:endParaRPr lang="en-US"/>
          </a:p>
        </p:txBody>
      </p:sp>
      <p:sp>
        <p:nvSpPr>
          <p:cNvPr id="4" name="Footer Placeholder 3">
            <a:extLst>
              <a:ext uri="{FF2B5EF4-FFF2-40B4-BE49-F238E27FC236}">
                <a16:creationId xmlns:a16="http://schemas.microsoft.com/office/drawing/2014/main" id="{AD17342A-244D-D499-ADAA-4CBB011872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964A48-E602-07CA-5EB9-BC64077DBBDA}"/>
              </a:ext>
            </a:extLst>
          </p:cNvPr>
          <p:cNvSpPr>
            <a:spLocks noGrp="1"/>
          </p:cNvSpPr>
          <p:nvPr>
            <p:ph type="sldNum" sz="quarter" idx="12"/>
          </p:nvPr>
        </p:nvSpPr>
        <p:spPr/>
        <p:txBody>
          <a:bodyPr/>
          <a:lstStyle/>
          <a:p>
            <a:fld id="{135E0D25-15B5-41D6-B000-2BE8D78A0282}" type="slidenum">
              <a:rPr lang="en-US" smtClean="0"/>
              <a:t>‹#›</a:t>
            </a:fld>
            <a:endParaRPr lang="en-US"/>
          </a:p>
        </p:txBody>
      </p:sp>
    </p:spTree>
    <p:extLst>
      <p:ext uri="{BB962C8B-B14F-4D97-AF65-F5344CB8AC3E}">
        <p14:creationId xmlns:p14="http://schemas.microsoft.com/office/powerpoint/2010/main" val="42286467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892DC1-AC46-D64A-8DB5-2EA99BA66465}"/>
              </a:ext>
            </a:extLst>
          </p:cNvPr>
          <p:cNvSpPr>
            <a:spLocks noGrp="1"/>
          </p:cNvSpPr>
          <p:nvPr>
            <p:ph type="dt" sz="half" idx="10"/>
          </p:nvPr>
        </p:nvSpPr>
        <p:spPr/>
        <p:txBody>
          <a:bodyPr/>
          <a:lstStyle/>
          <a:p>
            <a:fld id="{D1507514-65CF-4CA4-8D0D-560C96D3C014}" type="datetimeFigureOut">
              <a:rPr lang="en-US" smtClean="0"/>
              <a:t>7/13/2023</a:t>
            </a:fld>
            <a:endParaRPr lang="en-US"/>
          </a:p>
        </p:txBody>
      </p:sp>
      <p:sp>
        <p:nvSpPr>
          <p:cNvPr id="3" name="Footer Placeholder 2">
            <a:extLst>
              <a:ext uri="{FF2B5EF4-FFF2-40B4-BE49-F238E27FC236}">
                <a16:creationId xmlns:a16="http://schemas.microsoft.com/office/drawing/2014/main" id="{F3A1AF4F-B875-106F-469B-FF9667EA58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053A52-3ADB-DB3D-7A3B-C6E390F9835C}"/>
              </a:ext>
            </a:extLst>
          </p:cNvPr>
          <p:cNvSpPr>
            <a:spLocks noGrp="1"/>
          </p:cNvSpPr>
          <p:nvPr>
            <p:ph type="sldNum" sz="quarter" idx="12"/>
          </p:nvPr>
        </p:nvSpPr>
        <p:spPr/>
        <p:txBody>
          <a:bodyPr/>
          <a:lstStyle/>
          <a:p>
            <a:fld id="{135E0D25-15B5-41D6-B000-2BE8D78A0282}" type="slidenum">
              <a:rPr lang="en-US" smtClean="0"/>
              <a:t>‹#›</a:t>
            </a:fld>
            <a:endParaRPr lang="en-US"/>
          </a:p>
        </p:txBody>
      </p:sp>
    </p:spTree>
    <p:extLst>
      <p:ext uri="{BB962C8B-B14F-4D97-AF65-F5344CB8AC3E}">
        <p14:creationId xmlns:p14="http://schemas.microsoft.com/office/powerpoint/2010/main" val="3412032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B362E-1234-4928-982F-9F2A57D9E2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C429AA-DB3A-8904-CAD6-863784C735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F9407F-3117-11A9-3DA1-76F1EAFEA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EB0679-1B9C-DE8F-3F2A-C1BBC444281A}"/>
              </a:ext>
            </a:extLst>
          </p:cNvPr>
          <p:cNvSpPr>
            <a:spLocks noGrp="1"/>
          </p:cNvSpPr>
          <p:nvPr>
            <p:ph type="dt" sz="half" idx="10"/>
          </p:nvPr>
        </p:nvSpPr>
        <p:spPr/>
        <p:txBody>
          <a:bodyPr/>
          <a:lstStyle/>
          <a:p>
            <a:fld id="{D1507514-65CF-4CA4-8D0D-560C96D3C014}" type="datetimeFigureOut">
              <a:rPr lang="en-US" smtClean="0"/>
              <a:t>7/13/2023</a:t>
            </a:fld>
            <a:endParaRPr lang="en-US"/>
          </a:p>
        </p:txBody>
      </p:sp>
      <p:sp>
        <p:nvSpPr>
          <p:cNvPr id="6" name="Footer Placeholder 5">
            <a:extLst>
              <a:ext uri="{FF2B5EF4-FFF2-40B4-BE49-F238E27FC236}">
                <a16:creationId xmlns:a16="http://schemas.microsoft.com/office/drawing/2014/main" id="{CBFE6BF6-CC34-C4EF-01A4-93D638BB48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B6EC73-09DB-9B66-47E2-52E0A72FDE6B}"/>
              </a:ext>
            </a:extLst>
          </p:cNvPr>
          <p:cNvSpPr>
            <a:spLocks noGrp="1"/>
          </p:cNvSpPr>
          <p:nvPr>
            <p:ph type="sldNum" sz="quarter" idx="12"/>
          </p:nvPr>
        </p:nvSpPr>
        <p:spPr/>
        <p:txBody>
          <a:bodyPr/>
          <a:lstStyle/>
          <a:p>
            <a:fld id="{135E0D25-15B5-41D6-B000-2BE8D78A0282}" type="slidenum">
              <a:rPr lang="en-US" smtClean="0"/>
              <a:t>‹#›</a:t>
            </a:fld>
            <a:endParaRPr lang="en-US"/>
          </a:p>
        </p:txBody>
      </p:sp>
    </p:spTree>
    <p:extLst>
      <p:ext uri="{BB962C8B-B14F-4D97-AF65-F5344CB8AC3E}">
        <p14:creationId xmlns:p14="http://schemas.microsoft.com/office/powerpoint/2010/main" val="2756903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6D085-3377-C1A4-73CD-BDFC6BEA98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587DE8-EC06-D5FA-735B-2C3F5EBDE6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A76CCD-983A-13CF-019F-D534013B2B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582077-1B3A-7ECA-E838-55AFE8AA6624}"/>
              </a:ext>
            </a:extLst>
          </p:cNvPr>
          <p:cNvSpPr>
            <a:spLocks noGrp="1"/>
          </p:cNvSpPr>
          <p:nvPr>
            <p:ph type="dt" sz="half" idx="10"/>
          </p:nvPr>
        </p:nvSpPr>
        <p:spPr/>
        <p:txBody>
          <a:bodyPr/>
          <a:lstStyle/>
          <a:p>
            <a:fld id="{D1507514-65CF-4CA4-8D0D-560C96D3C014}" type="datetimeFigureOut">
              <a:rPr lang="en-US" smtClean="0"/>
              <a:t>7/13/2023</a:t>
            </a:fld>
            <a:endParaRPr lang="en-US"/>
          </a:p>
        </p:txBody>
      </p:sp>
      <p:sp>
        <p:nvSpPr>
          <p:cNvPr id="6" name="Footer Placeholder 5">
            <a:extLst>
              <a:ext uri="{FF2B5EF4-FFF2-40B4-BE49-F238E27FC236}">
                <a16:creationId xmlns:a16="http://schemas.microsoft.com/office/drawing/2014/main" id="{6E2DC37F-53EB-1336-1EBA-7A7953A0C6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F6BC34-47F8-0E8C-11E6-A64F888AB2DD}"/>
              </a:ext>
            </a:extLst>
          </p:cNvPr>
          <p:cNvSpPr>
            <a:spLocks noGrp="1"/>
          </p:cNvSpPr>
          <p:nvPr>
            <p:ph type="sldNum" sz="quarter" idx="12"/>
          </p:nvPr>
        </p:nvSpPr>
        <p:spPr/>
        <p:txBody>
          <a:bodyPr/>
          <a:lstStyle/>
          <a:p>
            <a:fld id="{135E0D25-15B5-41D6-B000-2BE8D78A0282}" type="slidenum">
              <a:rPr lang="en-US" smtClean="0"/>
              <a:t>‹#›</a:t>
            </a:fld>
            <a:endParaRPr lang="en-US"/>
          </a:p>
        </p:txBody>
      </p:sp>
    </p:spTree>
    <p:extLst>
      <p:ext uri="{BB962C8B-B14F-4D97-AF65-F5344CB8AC3E}">
        <p14:creationId xmlns:p14="http://schemas.microsoft.com/office/powerpoint/2010/main" val="1532493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501D7C-0ABD-90C8-8543-50C3FCEC4F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42F4B9-EAB1-3888-5EE6-6F4AF41472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2AF64F-A3AE-7E14-A30F-6F298B5B4E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507514-65CF-4CA4-8D0D-560C96D3C014}" type="datetimeFigureOut">
              <a:rPr lang="en-US" smtClean="0"/>
              <a:t>7/13/2023</a:t>
            </a:fld>
            <a:endParaRPr lang="en-US"/>
          </a:p>
        </p:txBody>
      </p:sp>
      <p:sp>
        <p:nvSpPr>
          <p:cNvPr id="5" name="Footer Placeholder 4">
            <a:extLst>
              <a:ext uri="{FF2B5EF4-FFF2-40B4-BE49-F238E27FC236}">
                <a16:creationId xmlns:a16="http://schemas.microsoft.com/office/drawing/2014/main" id="{8EC8E0C1-B316-0A97-625B-9BE1135F8B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D5CE83-1D31-C53E-F92D-191561E721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5E0D25-15B5-41D6-B000-2BE8D78A0282}" type="slidenum">
              <a:rPr lang="en-US" smtClean="0"/>
              <a:t>‹#›</a:t>
            </a:fld>
            <a:endParaRPr lang="en-US"/>
          </a:p>
        </p:txBody>
      </p:sp>
    </p:spTree>
    <p:extLst>
      <p:ext uri="{BB962C8B-B14F-4D97-AF65-F5344CB8AC3E}">
        <p14:creationId xmlns:p14="http://schemas.microsoft.com/office/powerpoint/2010/main" val="3039010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5.jpg"/></Relationships>
</file>

<file path=ppt/slides/_rels/slide3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7.jpg"/></Relationships>
</file>

<file path=ppt/slides/_rels/slide3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emf"/></Relationships>

</file>

<file path=ppt/slides/_rels/slide4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2CBE0-8288-460B-B5B9-22512F48A359}"/>
              </a:ext>
            </a:extLst>
          </p:cNvPr>
          <p:cNvSpPr>
            <a:spLocks noGrp="1"/>
          </p:cNvSpPr>
          <p:nvPr>
            <p:ph type="title"/>
          </p:nvPr>
        </p:nvSpPr>
        <p:spPr>
          <a:xfrm>
            <a:off x="274320" y="-256031"/>
            <a:ext cx="11484864" cy="1946720"/>
          </a:xfrm>
        </p:spPr>
        <p:txBody>
          <a:bodyPr>
            <a:normAutofit/>
          </a:bodyPr>
          <a:lstStyle/>
          <a:p>
            <a:pPr algn="ctr"/>
            <a:r>
              <a:rPr lang="en-US" b="1" dirty="0">
                <a:latin typeface="+mn-lt"/>
              </a:rPr>
              <a:t>Welcome Mirror Lake Protective Association</a:t>
            </a:r>
            <a:br>
              <a:rPr lang="en-US" sz="4900" b="1" dirty="0">
                <a:latin typeface="+mn-lt"/>
              </a:rPr>
            </a:br>
            <a:r>
              <a:rPr lang="en-US" sz="3600" b="1" dirty="0">
                <a:latin typeface="+mn-lt"/>
              </a:rPr>
              <a:t>Annual Meeting: </a:t>
            </a:r>
            <a:r>
              <a:rPr lang="en-US" sz="3600" dirty="0">
                <a:latin typeface="+mn-lt"/>
              </a:rPr>
              <a:t>July 15, 2023</a:t>
            </a:r>
          </a:p>
        </p:txBody>
      </p:sp>
      <p:pic>
        <p:nvPicPr>
          <p:cNvPr id="7" name="Content Placeholder 6">
            <a:extLst>
              <a:ext uri="{FF2B5EF4-FFF2-40B4-BE49-F238E27FC236}">
                <a16:creationId xmlns:a16="http://schemas.microsoft.com/office/drawing/2014/main" id="{9E030850-65AE-4A8C-A70B-33EF8E8BE8E7}"/>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a:off x="838200" y="1690689"/>
            <a:ext cx="3678936" cy="4935165"/>
          </a:xfrm>
          <a:prstGeom prst="rect">
            <a:avLst/>
          </a:prstGeom>
          <a:ln w="76200">
            <a:solidFill>
              <a:schemeClr val="tx1"/>
            </a:solidFill>
          </a:ln>
        </p:spPr>
      </p:pic>
      <p:pic>
        <p:nvPicPr>
          <p:cNvPr id="6" name="Content Placeholder 5">
            <a:extLst>
              <a:ext uri="{FF2B5EF4-FFF2-40B4-BE49-F238E27FC236}">
                <a16:creationId xmlns:a16="http://schemas.microsoft.com/office/drawing/2014/main" id="{EA035DFE-06C8-4F05-FB0B-BB95AF5BC3C0}"/>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081016" y="1690689"/>
            <a:ext cx="6836664" cy="5030786"/>
          </a:xfrm>
        </p:spPr>
      </p:pic>
      <p:sp>
        <p:nvSpPr>
          <p:cNvPr id="2" name="Slide Number Placeholder 1">
            <a:extLst>
              <a:ext uri="{FF2B5EF4-FFF2-40B4-BE49-F238E27FC236}">
                <a16:creationId xmlns:a16="http://schemas.microsoft.com/office/drawing/2014/main" id="{6843EEFB-9613-4F92-B85F-B93C071BD8C0}"/>
              </a:ext>
            </a:extLst>
          </p:cNvPr>
          <p:cNvSpPr>
            <a:spLocks noGrp="1"/>
          </p:cNvSpPr>
          <p:nvPr>
            <p:ph type="sldNum" sz="quarter" idx="12"/>
          </p:nvPr>
        </p:nvSpPr>
        <p:spPr/>
        <p:txBody>
          <a:bodyPr/>
          <a:lstStyle/>
          <a:p>
            <a:fld id="{C6171EEC-727D-4776-A5BF-5D15C0983354}" type="slidenum">
              <a:rPr lang="en-US" smtClean="0"/>
              <a:t>1</a:t>
            </a:fld>
            <a:endParaRPr lang="en-US"/>
          </a:p>
        </p:txBody>
      </p:sp>
    </p:spTree>
    <p:extLst>
      <p:ext uri="{BB962C8B-B14F-4D97-AF65-F5344CB8AC3E}">
        <p14:creationId xmlns:p14="http://schemas.microsoft.com/office/powerpoint/2010/main" val="3792129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141D0-4216-A602-58EA-AD148FE56A50}"/>
              </a:ext>
            </a:extLst>
          </p:cNvPr>
          <p:cNvSpPr>
            <a:spLocks noGrp="1"/>
          </p:cNvSpPr>
          <p:nvPr>
            <p:ph type="title"/>
          </p:nvPr>
        </p:nvSpPr>
        <p:spPr>
          <a:xfrm>
            <a:off x="838200" y="1"/>
            <a:ext cx="10515600" cy="1042415"/>
          </a:xfrm>
        </p:spPr>
        <p:txBody>
          <a:bodyPr/>
          <a:lstStyle/>
          <a:p>
            <a:pPr algn="ctr"/>
            <a:r>
              <a:rPr lang="en-US" b="1" dirty="0">
                <a:latin typeface="+mn-lt"/>
              </a:rPr>
              <a:t>Watershed Management Plan</a:t>
            </a:r>
          </a:p>
        </p:txBody>
      </p:sp>
      <p:sp>
        <p:nvSpPr>
          <p:cNvPr id="4" name="Content Placeholder 3">
            <a:extLst>
              <a:ext uri="{FF2B5EF4-FFF2-40B4-BE49-F238E27FC236}">
                <a16:creationId xmlns:a16="http://schemas.microsoft.com/office/drawing/2014/main" id="{6631A337-8330-524A-B8D3-C495B7F1B419}"/>
              </a:ext>
            </a:extLst>
          </p:cNvPr>
          <p:cNvSpPr>
            <a:spLocks noGrp="1"/>
          </p:cNvSpPr>
          <p:nvPr>
            <p:ph sz="half" idx="2"/>
          </p:nvPr>
        </p:nvSpPr>
        <p:spPr>
          <a:xfrm>
            <a:off x="5907024" y="1042416"/>
            <a:ext cx="6284976" cy="5815583"/>
          </a:xfrm>
        </p:spPr>
        <p:txBody>
          <a:bodyPr>
            <a:normAutofit/>
          </a:bodyPr>
          <a:lstStyle/>
          <a:p>
            <a:pPr marL="0" indent="0" algn="ctr">
              <a:buNone/>
            </a:pPr>
            <a:r>
              <a:rPr lang="en-US" b="1" dirty="0">
                <a:solidFill>
                  <a:srgbClr val="006400"/>
                </a:solidFill>
                <a:effectLst/>
                <a:latin typeface="Calibri" panose="020F0502020204030204" pitchFamily="34" charset="0"/>
                <a:ea typeface="Calibri" panose="020F0502020204030204" pitchFamily="34" charset="0"/>
              </a:rPr>
              <a:t>NH CLEAN WATER STATE REVOLVING FUND LOAN PROGRAM (CWSRF)</a:t>
            </a:r>
          </a:p>
          <a:p>
            <a:r>
              <a:rPr lang="en-US" sz="2400" kern="100" dirty="0">
                <a:latin typeface="Calibri" panose="020F0502020204030204" pitchFamily="34" charset="0"/>
                <a:ea typeface="Calibri" panose="020F0502020204030204" pitchFamily="34" charset="0"/>
                <a:cs typeface="Times New Roman" panose="02020603050405020304" pitchFamily="18" charset="0"/>
              </a:rPr>
              <a:t>F</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or municipalities-principal forgiveness up to $100,000</a:t>
            </a:r>
          </a:p>
          <a:p>
            <a:r>
              <a:rPr lang="en-US" sz="2400" kern="100" dirty="0">
                <a:latin typeface="Calibri" panose="020F0502020204030204" pitchFamily="34" charset="0"/>
                <a:ea typeface="Calibri" panose="020F0502020204030204" pitchFamily="34" charset="0"/>
                <a:cs typeface="Times New Roman" panose="02020603050405020304" pitchFamily="18" charset="0"/>
              </a:rPr>
              <a:t>Interest rate 2%-3% length of loan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kern="100" dirty="0">
                <a:latin typeface="Calibri" panose="020F0502020204030204" pitchFamily="34" charset="0"/>
                <a:ea typeface="Calibri" panose="020F0502020204030204" pitchFamily="34" charset="0"/>
                <a:cs typeface="Times New Roman" panose="02020603050405020304" pitchFamily="18" charset="0"/>
              </a:rPr>
              <a:t>MLPA $2,000-$3,000 interest only over 10 </a:t>
            </a:r>
            <a:r>
              <a:rPr lang="en-US" sz="2400" kern="100" dirty="0" err="1">
                <a:latin typeface="Calibri" panose="020F0502020204030204" pitchFamily="34" charset="0"/>
                <a:ea typeface="Calibri" panose="020F0502020204030204" pitchFamily="34" charset="0"/>
                <a:cs typeface="Times New Roman" panose="02020603050405020304" pitchFamily="18" charset="0"/>
              </a:rPr>
              <a:t>yrs</a:t>
            </a:r>
            <a:endParaRPr lang="en-US" sz="2400" kern="100" dirty="0">
              <a:latin typeface="Calibri" panose="020F0502020204030204" pitchFamily="34" charset="0"/>
              <a:ea typeface="Calibri" panose="020F0502020204030204" pitchFamily="34" charset="0"/>
              <a:cs typeface="Times New Roman" panose="02020603050405020304" pitchFamily="18" charset="0"/>
            </a:endParaRPr>
          </a:p>
          <a:p>
            <a:r>
              <a:rPr lang="en-US" sz="2400" kern="100" dirty="0">
                <a:effectLst/>
                <a:latin typeface="Calibri" panose="020F0502020204030204" pitchFamily="34" charset="0"/>
                <a:ea typeface="Calibri" panose="020F0502020204030204" pitchFamily="34" charset="0"/>
                <a:cs typeface="Times New Roman" panose="02020603050405020304" pitchFamily="18" charset="0"/>
              </a:rPr>
              <a:t>Tuftonboro Selectmen: Unanimous vote</a:t>
            </a:r>
            <a:r>
              <a:rPr lang="en-US" sz="2400" kern="100" dirty="0">
                <a:effectLst/>
                <a:latin typeface="Chiller" panose="04020404031007020602" pitchFamily="82" charset="0"/>
                <a:ea typeface="Calibri" panose="020F0502020204030204" pitchFamily="34" charset="0"/>
                <a:cs typeface="Times New Roman" panose="02020603050405020304" pitchFamily="18" charset="0"/>
              </a:rPr>
              <a:t> </a:t>
            </a:r>
          </a:p>
          <a:p>
            <a:r>
              <a:rPr lang="en-US" sz="2400" kern="100" dirty="0">
                <a:effectLst/>
                <a:latin typeface="Calibri" panose="020F0502020204030204" pitchFamily="34" charset="0"/>
                <a:ea typeface="Calibri" panose="020F0502020204030204" pitchFamily="34" charset="0"/>
                <a:cs typeface="Calibri" panose="020F0502020204030204" pitchFamily="34" charset="0"/>
              </a:rPr>
              <a:t>June 1</a:t>
            </a:r>
            <a:r>
              <a:rPr lang="en-US" sz="2400" kern="100" baseline="30000" dirty="0">
                <a:effectLst/>
                <a:latin typeface="Calibri" panose="020F0502020204030204" pitchFamily="34" charset="0"/>
                <a:ea typeface="Calibri" panose="020F0502020204030204" pitchFamily="34" charset="0"/>
                <a:cs typeface="Calibri" panose="020F0502020204030204" pitchFamily="34" charset="0"/>
              </a:rPr>
              <a:t>st</a:t>
            </a:r>
            <a:r>
              <a:rPr lang="en-US" sz="2400" kern="100" baseline="30000" dirty="0">
                <a:latin typeface="Calibri" panose="020F0502020204030204" pitchFamily="34" charset="0"/>
                <a:ea typeface="Calibri" panose="020F0502020204030204" pitchFamily="34" charset="0"/>
                <a:cs typeface="Calibri" panose="020F0502020204030204" pitchFamily="34" charset="0"/>
              </a:rPr>
              <a:t>: </a:t>
            </a:r>
            <a:r>
              <a:rPr lang="en-US" sz="2400" kern="100" dirty="0">
                <a:latin typeface="Calibri" panose="020F0502020204030204" pitchFamily="34" charset="0"/>
                <a:ea typeface="Calibri" panose="020F0502020204030204" pitchFamily="34" charset="0"/>
                <a:cs typeface="Calibri" panose="020F0502020204030204" pitchFamily="34" charset="0"/>
              </a:rPr>
              <a:t>Application submitted</a:t>
            </a:r>
          </a:p>
          <a:p>
            <a:r>
              <a:rPr lang="en-US" sz="2400" kern="100" dirty="0">
                <a:effectLst/>
                <a:latin typeface="Calibri" panose="020F0502020204030204" pitchFamily="34" charset="0"/>
                <a:ea typeface="Calibri" panose="020F0502020204030204" pitchFamily="34" charset="0"/>
                <a:cs typeface="Calibri" panose="020F0502020204030204" pitchFamily="34" charset="0"/>
              </a:rPr>
              <a:t>August: Awardees notified</a:t>
            </a:r>
          </a:p>
          <a:p>
            <a:r>
              <a:rPr lang="en-US" sz="2400" kern="100" dirty="0">
                <a:latin typeface="Calibri" panose="020F0502020204030204" pitchFamily="34" charset="0"/>
                <a:ea typeface="Calibri" panose="020F0502020204030204" pitchFamily="34" charset="0"/>
                <a:cs typeface="Calibri" panose="020F0502020204030204" pitchFamily="34" charset="0"/>
              </a:rPr>
              <a:t>March: Warrant article</a:t>
            </a:r>
          </a:p>
          <a:p>
            <a:r>
              <a:rPr lang="en-US" sz="2400" kern="100" dirty="0">
                <a:latin typeface="Calibri" panose="020F0502020204030204" pitchFamily="34" charset="0"/>
                <a:ea typeface="Calibri" panose="020F0502020204030204" pitchFamily="34" charset="0"/>
                <a:cs typeface="Calibri" panose="020F0502020204030204" pitchFamily="34" charset="0"/>
              </a:rPr>
              <a:t>Town of Wolfeboro: CWSRF</a:t>
            </a:r>
          </a:p>
          <a:p>
            <a:r>
              <a:rPr lang="en-US" sz="2400" kern="100" dirty="0">
                <a:latin typeface="Calibri" panose="020F0502020204030204" pitchFamily="34" charset="0"/>
                <a:ea typeface="Calibri" panose="020F0502020204030204" pitchFamily="34" charset="0"/>
                <a:cs typeface="Calibri" panose="020F0502020204030204" pitchFamily="34" charset="0"/>
              </a:rPr>
              <a:t>Lake Winnipesaukee Association: CWSRF </a:t>
            </a:r>
          </a:p>
          <a:p>
            <a:endParaRPr lang="en-US" sz="2400" kern="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p>
        </p:txBody>
      </p:sp>
      <p:pic>
        <p:nvPicPr>
          <p:cNvPr id="6146" name="Picture 2" descr="Forrest Bell, FB Environmental">
            <a:extLst>
              <a:ext uri="{FF2B5EF4-FFF2-40B4-BE49-F238E27FC236}">
                <a16:creationId xmlns:a16="http://schemas.microsoft.com/office/drawing/2014/main" id="{B08B86D9-DD66-01C2-4B03-1B47F9CE8DF9}"/>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971675" y="1348042"/>
            <a:ext cx="3067050" cy="331241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Laura">
            <a:extLst>
              <a:ext uri="{FF2B5EF4-FFF2-40B4-BE49-F238E27FC236}">
                <a16:creationId xmlns:a16="http://schemas.microsoft.com/office/drawing/2014/main" id="{215F6B99-1AB4-7264-FBB6-652186C771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 y="3853751"/>
            <a:ext cx="3004248" cy="30042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8D22886-AE29-E4E8-633D-84CD67036DD5}"/>
              </a:ext>
            </a:extLst>
          </p:cNvPr>
          <p:cNvSpPr txBox="1"/>
          <p:nvPr/>
        </p:nvSpPr>
        <p:spPr>
          <a:xfrm>
            <a:off x="-70483" y="792450"/>
            <a:ext cx="5794627" cy="1938992"/>
          </a:xfrm>
          <a:prstGeom prst="rect">
            <a:avLst/>
          </a:prstGeom>
          <a:noFill/>
        </p:spPr>
        <p:txBody>
          <a:bodyPr wrap="square">
            <a:spAutoFit/>
          </a:bodyPr>
          <a:lstStyle/>
          <a:p>
            <a:r>
              <a:rPr lang="en-US" sz="2400" b="1" kern="100" dirty="0">
                <a:latin typeface="Calibri" panose="020F0502020204030204" pitchFamily="34" charset="0"/>
                <a:ea typeface="Calibri" panose="020F0502020204030204" pitchFamily="34" charset="0"/>
                <a:cs typeface="Calibri" panose="020F0502020204030204" pitchFamily="34" charset="0"/>
              </a:rPr>
              <a:t>              FB Environmental Associates </a:t>
            </a:r>
          </a:p>
          <a:p>
            <a:endParaRPr lang="en-US" sz="2400" b="1" kern="100" dirty="0">
              <a:latin typeface="Calibri" panose="020F0502020204030204" pitchFamily="34" charset="0"/>
              <a:ea typeface="Calibri" panose="020F0502020204030204" pitchFamily="34" charset="0"/>
              <a:cs typeface="Calibri" panose="020F0502020204030204" pitchFamily="34" charset="0"/>
            </a:endParaRPr>
          </a:p>
          <a:p>
            <a:r>
              <a:rPr lang="en-US" sz="2400" b="1" kern="100" dirty="0">
                <a:latin typeface="Calibri" panose="020F0502020204030204" pitchFamily="34" charset="0"/>
                <a:ea typeface="Calibri" panose="020F0502020204030204" pitchFamily="34" charset="0"/>
                <a:cs typeface="Calibri" panose="020F0502020204030204" pitchFamily="34" charset="0"/>
              </a:rPr>
              <a:t> </a:t>
            </a:r>
          </a:p>
          <a:p>
            <a:r>
              <a:rPr lang="en-US" sz="2400" kern="100" dirty="0">
                <a:latin typeface="Calibri" panose="020F0502020204030204" pitchFamily="34" charset="0"/>
                <a:ea typeface="Calibri" panose="020F0502020204030204" pitchFamily="34" charset="0"/>
                <a:cs typeface="Calibri" panose="020F0502020204030204" pitchFamily="34" charset="0"/>
              </a:rPr>
              <a:t>  Forrest Bell </a:t>
            </a:r>
          </a:p>
          <a:p>
            <a:r>
              <a:rPr lang="en-US" sz="2400" kern="100" dirty="0">
                <a:latin typeface="Calibri" panose="020F0502020204030204" pitchFamily="34" charset="0"/>
                <a:ea typeface="Calibri" panose="020F0502020204030204" pitchFamily="34" charset="0"/>
                <a:cs typeface="Calibri" panose="020F0502020204030204" pitchFamily="34" charset="0"/>
              </a:rPr>
              <a:t>  Laura Diemer</a:t>
            </a:r>
          </a:p>
        </p:txBody>
      </p:sp>
    </p:spTree>
    <p:extLst>
      <p:ext uri="{BB962C8B-B14F-4D97-AF65-F5344CB8AC3E}">
        <p14:creationId xmlns:p14="http://schemas.microsoft.com/office/powerpoint/2010/main" val="1512951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fade">
                                      <p:cBhvr>
                                        <p:cTn id="20" dur="500"/>
                                        <p:tgtEl>
                                          <p:spTgt spid="4">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fade">
                                      <p:cBhvr>
                                        <p:cTn id="23" dur="500"/>
                                        <p:tgtEl>
                                          <p:spTgt spid="4">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6" end="6"/>
                                            </p:txEl>
                                          </p:spTgt>
                                        </p:tgtEl>
                                        <p:attrNameLst>
                                          <p:attrName>style.visibility</p:attrName>
                                        </p:attrNameLst>
                                      </p:cBhvr>
                                      <p:to>
                                        <p:strVal val="visible"/>
                                      </p:to>
                                    </p:set>
                                    <p:animEffect transition="in" filter="fade">
                                      <p:cBhvr>
                                        <p:cTn id="26" dur="500"/>
                                        <p:tgtEl>
                                          <p:spTgt spid="4">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animEffect transition="in" filter="fade">
                                      <p:cBhvr>
                                        <p:cTn id="29" dur="500"/>
                                        <p:tgtEl>
                                          <p:spTgt spid="4">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8" end="8"/>
                                            </p:txEl>
                                          </p:spTgt>
                                        </p:tgtEl>
                                        <p:attrNameLst>
                                          <p:attrName>style.visibility</p:attrName>
                                        </p:attrNameLst>
                                      </p:cBhvr>
                                      <p:to>
                                        <p:strVal val="visible"/>
                                      </p:to>
                                    </p:set>
                                    <p:animEffect transition="in" filter="fade">
                                      <p:cBhvr>
                                        <p:cTn id="34" dur="500"/>
                                        <p:tgtEl>
                                          <p:spTgt spid="4">
                                            <p:txEl>
                                              <p:pRg st="8" end="8"/>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animEffect transition="in" filter="fade">
                                      <p:cBhvr>
                                        <p:cTn id="37"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719BD-1612-B55B-F852-83CD6A566F31}"/>
              </a:ext>
            </a:extLst>
          </p:cNvPr>
          <p:cNvSpPr>
            <a:spLocks noGrp="1"/>
          </p:cNvSpPr>
          <p:nvPr>
            <p:ph type="title"/>
          </p:nvPr>
        </p:nvSpPr>
        <p:spPr>
          <a:xfrm>
            <a:off x="838200" y="219456"/>
            <a:ext cx="10515600" cy="621792"/>
          </a:xfrm>
        </p:spPr>
        <p:txBody>
          <a:bodyPr>
            <a:noAutofit/>
          </a:bodyPr>
          <a:lstStyle/>
          <a:p>
            <a:pPr algn="ctr"/>
            <a:r>
              <a:rPr lang="en-US" b="1" dirty="0">
                <a:latin typeface="+mn-lt"/>
              </a:rPr>
              <a:t>Resolutions: MLPA Board</a:t>
            </a:r>
          </a:p>
        </p:txBody>
      </p:sp>
      <p:sp>
        <p:nvSpPr>
          <p:cNvPr id="3" name="Content Placeholder 2">
            <a:extLst>
              <a:ext uri="{FF2B5EF4-FFF2-40B4-BE49-F238E27FC236}">
                <a16:creationId xmlns:a16="http://schemas.microsoft.com/office/drawing/2014/main" id="{7AF88C2A-85EA-4F9D-5CC1-8ACA9C64C5B2}"/>
              </a:ext>
            </a:extLst>
          </p:cNvPr>
          <p:cNvSpPr>
            <a:spLocks noGrp="1"/>
          </p:cNvSpPr>
          <p:nvPr>
            <p:ph sz="half" idx="1"/>
          </p:nvPr>
        </p:nvSpPr>
        <p:spPr>
          <a:xfrm>
            <a:off x="164592" y="841248"/>
            <a:ext cx="5855208" cy="6016752"/>
          </a:xfrm>
        </p:spPr>
        <p:txBody>
          <a:bodyPr/>
          <a:lstStyle/>
          <a:p>
            <a:pPr marL="0" marR="0" indent="0">
              <a:spcBef>
                <a:spcPts val="0"/>
              </a:spcBef>
              <a:spcAft>
                <a:spcPts val="0"/>
              </a:spcAft>
              <a:buNone/>
            </a:pPr>
            <a:r>
              <a:rPr lang="en-US" sz="3000" b="1" dirty="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Resolved that the MLPA, along with the Conservation Commission, present to the Board of Selectmen that the town of Tuftonboro apply for a $100,000 forgivable loan under section NHDES Clean Water State Revolving Fund, to develop phase two of the MLPA Watershed Management Plan.  If such loan is approved by the state of NH, the MLPA has agreed to reimburse the town Tuftonboro up to $4,000 that represents the interest only on the loan.</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0">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79D20AF6-C915-0B89-F15D-9C6A1BF91F2C}"/>
              </a:ext>
            </a:extLst>
          </p:cNvPr>
          <p:cNvSpPr>
            <a:spLocks noGrp="1"/>
          </p:cNvSpPr>
          <p:nvPr>
            <p:ph sz="half" idx="2"/>
          </p:nvPr>
        </p:nvSpPr>
        <p:spPr>
          <a:xfrm>
            <a:off x="6172200" y="841248"/>
            <a:ext cx="5181600" cy="5907024"/>
          </a:xfrm>
        </p:spPr>
        <p:txBody>
          <a:bodyPr/>
          <a:lstStyle/>
          <a:p>
            <a:pPr marL="0" indent="0">
              <a:buNone/>
            </a:pPr>
            <a:r>
              <a:rPr lang="en-US" sz="3600" b="1" dirty="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Resolved that MLPA authorize up to $10,000 to engage a certified lake manager company to take core sampling of the deep hole area of Mirror Lake to determine the nature and composition of the sediment for the purpose of future mitigation and planning.     </a:t>
            </a:r>
            <a:r>
              <a:rPr lang="en-US" sz="3600" dirty="0">
                <a:highlight>
                  <a:srgbClr val="FFFF00"/>
                </a:highlight>
              </a:rPr>
              <a:t>$7,465.80</a:t>
            </a:r>
            <a:endParaRPr lang="en-US" sz="36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297486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26609"/>
            <a:ext cx="10515600" cy="1817297"/>
          </a:xfrm>
        </p:spPr>
        <p:txBody>
          <a:bodyPr>
            <a:normAutofit/>
          </a:bodyPr>
          <a:lstStyle/>
          <a:p>
            <a:pPr algn="ctr"/>
            <a:r>
              <a:rPr lang="en-US" b="1" dirty="0">
                <a:latin typeface="+mn-lt"/>
              </a:rPr>
              <a:t>Land Conservation Committee</a:t>
            </a:r>
            <a:br>
              <a:rPr lang="en-US" b="1" dirty="0"/>
            </a:br>
            <a:r>
              <a:rPr lang="en-US" sz="3200" b="1" dirty="0">
                <a:latin typeface="+mn-lt"/>
              </a:rPr>
              <a:t>John Dawson, Chair</a:t>
            </a:r>
            <a:endParaRPr lang="en-US" dirty="0"/>
          </a:p>
        </p:txBody>
      </p:sp>
      <p:pic>
        <p:nvPicPr>
          <p:cNvPr id="2050" name="Picture 2">
            <a:extLst>
              <a:ext uri="{FF2B5EF4-FFF2-40B4-BE49-F238E27FC236}">
                <a16:creationId xmlns:a16="http://schemas.microsoft.com/office/drawing/2014/main" id="{ECEC6C1D-6EEE-41E0-B5FD-9A515430718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p:blipFill>
        <p:spPr bwMode="auto">
          <a:xfrm>
            <a:off x="1040295" y="1440484"/>
            <a:ext cx="10111409" cy="528099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93898700-73E0-48E7-9AF2-E3F2BFDF5B74}"/>
              </a:ext>
            </a:extLst>
          </p:cNvPr>
          <p:cNvSpPr>
            <a:spLocks noGrp="1"/>
          </p:cNvSpPr>
          <p:nvPr>
            <p:ph type="sldNum" sz="quarter" idx="12"/>
          </p:nvPr>
        </p:nvSpPr>
        <p:spPr/>
        <p:txBody>
          <a:bodyPr/>
          <a:lstStyle/>
          <a:p>
            <a:fld id="{C6171EEC-727D-4776-A5BF-5D15C0983354}" type="slidenum">
              <a:rPr lang="en-US" smtClean="0"/>
              <a:t>12</a:t>
            </a:fld>
            <a:endParaRPr lang="en-US"/>
          </a:p>
        </p:txBody>
      </p:sp>
    </p:spTree>
    <p:extLst>
      <p:ext uri="{BB962C8B-B14F-4D97-AF65-F5344CB8AC3E}">
        <p14:creationId xmlns:p14="http://schemas.microsoft.com/office/powerpoint/2010/main" val="2497323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1A26B-88D3-192F-81C7-E77CEECB4F2C}"/>
              </a:ext>
            </a:extLst>
          </p:cNvPr>
          <p:cNvSpPr>
            <a:spLocks noGrp="1"/>
          </p:cNvSpPr>
          <p:nvPr>
            <p:ph type="title"/>
          </p:nvPr>
        </p:nvSpPr>
        <p:spPr>
          <a:xfrm>
            <a:off x="838200" y="-658367"/>
            <a:ext cx="10515600" cy="2349056"/>
          </a:xfrm>
        </p:spPr>
        <p:txBody>
          <a:bodyPr/>
          <a:lstStyle/>
          <a:p>
            <a:pPr algn="ctr"/>
            <a:r>
              <a:rPr lang="en-US" b="1" dirty="0">
                <a:latin typeface="Calibri" panose="020F0502020204030204" pitchFamily="34" charset="0"/>
                <a:cs typeface="Calibri" panose="020F0502020204030204" pitchFamily="34" charset="0"/>
              </a:rPr>
              <a:t>MLPA Committees/Teams</a:t>
            </a:r>
          </a:p>
        </p:txBody>
      </p:sp>
      <p:pic>
        <p:nvPicPr>
          <p:cNvPr id="5" name="Content Placeholder 4">
            <a:extLst>
              <a:ext uri="{FF2B5EF4-FFF2-40B4-BE49-F238E27FC236}">
                <a16:creationId xmlns:a16="http://schemas.microsoft.com/office/drawing/2014/main" id="{D20EDAA5-9EF5-1782-0AA3-40EBC5BC073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43337" y="1042416"/>
            <a:ext cx="8305325" cy="5536883"/>
          </a:xfrm>
        </p:spPr>
      </p:pic>
    </p:spTree>
    <p:extLst>
      <p:ext uri="{BB962C8B-B14F-4D97-AF65-F5344CB8AC3E}">
        <p14:creationId xmlns:p14="http://schemas.microsoft.com/office/powerpoint/2010/main" val="3001955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01F68B19-2685-AEE6-06BE-6C9648CB7A7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p:blipFill>
        <p:spPr bwMode="auto">
          <a:xfrm rot="5400000">
            <a:off x="2249424" y="932688"/>
            <a:ext cx="7369260" cy="55603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3329B96-24A1-94FC-7DE6-941821D06DE5}"/>
              </a:ext>
            </a:extLst>
          </p:cNvPr>
          <p:cNvSpPr>
            <a:spLocks noGrp="1"/>
          </p:cNvSpPr>
          <p:nvPr>
            <p:ph type="title"/>
          </p:nvPr>
        </p:nvSpPr>
        <p:spPr>
          <a:xfrm>
            <a:off x="838200" y="-621792"/>
            <a:ext cx="10515600" cy="4224527"/>
          </a:xfrm>
        </p:spPr>
        <p:txBody>
          <a:bodyPr/>
          <a:lstStyle/>
          <a:p>
            <a:pPr algn="ctr"/>
            <a:r>
              <a:rPr lang="en-US" b="1" dirty="0">
                <a:solidFill>
                  <a:schemeClr val="bg1"/>
                </a:solidFill>
                <a:latin typeface="Calibri" panose="020F0502020204030204" pitchFamily="34" charset="0"/>
                <a:cs typeface="Calibri" panose="020F0502020204030204" pitchFamily="34" charset="0"/>
              </a:rPr>
              <a:t>Buoys and Markers</a:t>
            </a:r>
          </a:p>
        </p:txBody>
      </p:sp>
    </p:spTree>
    <p:extLst>
      <p:ext uri="{BB962C8B-B14F-4D97-AF65-F5344CB8AC3E}">
        <p14:creationId xmlns:p14="http://schemas.microsoft.com/office/powerpoint/2010/main" val="688899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088FF-6391-ED81-5559-9A31D2B34FD4}"/>
              </a:ext>
            </a:extLst>
          </p:cNvPr>
          <p:cNvSpPr>
            <a:spLocks noGrp="1"/>
          </p:cNvSpPr>
          <p:nvPr>
            <p:ph type="title"/>
          </p:nvPr>
        </p:nvSpPr>
        <p:spPr>
          <a:xfrm>
            <a:off x="838200" y="1"/>
            <a:ext cx="10515600" cy="1517904"/>
          </a:xfrm>
        </p:spPr>
        <p:txBody>
          <a:bodyPr>
            <a:noAutofit/>
          </a:bodyPr>
          <a:lstStyle/>
          <a:p>
            <a:pPr algn="ctr"/>
            <a:r>
              <a:rPr lang="en-US" b="1" dirty="0">
                <a:latin typeface="+mn-lt"/>
              </a:rPr>
              <a:t>Community Engagement</a:t>
            </a:r>
            <a:br>
              <a:rPr lang="en-US" b="1" dirty="0">
                <a:latin typeface="+mn-lt"/>
              </a:rPr>
            </a:br>
            <a:r>
              <a:rPr lang="en-US" sz="3200" dirty="0">
                <a:latin typeface="+mn-lt"/>
              </a:rPr>
              <a:t>Beth Argeros   Fran O’Donoghue</a:t>
            </a:r>
          </a:p>
        </p:txBody>
      </p:sp>
      <p:pic>
        <p:nvPicPr>
          <p:cNvPr id="5" name="Content Placeholder 4">
            <a:extLst>
              <a:ext uri="{FF2B5EF4-FFF2-40B4-BE49-F238E27FC236}">
                <a16:creationId xmlns:a16="http://schemas.microsoft.com/office/drawing/2014/main" id="{19492B92-7682-32EE-CD2B-1D433DFF8AD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39697" y="1306625"/>
            <a:ext cx="7408416" cy="5551374"/>
          </a:xfrm>
        </p:spPr>
      </p:pic>
    </p:spTree>
    <p:extLst>
      <p:ext uri="{BB962C8B-B14F-4D97-AF65-F5344CB8AC3E}">
        <p14:creationId xmlns:p14="http://schemas.microsoft.com/office/powerpoint/2010/main" val="933631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32049-A0AC-3918-905A-42365BB85A38}"/>
              </a:ext>
            </a:extLst>
          </p:cNvPr>
          <p:cNvSpPr>
            <a:spLocks noGrp="1"/>
          </p:cNvSpPr>
          <p:nvPr>
            <p:ph type="title"/>
          </p:nvPr>
        </p:nvSpPr>
        <p:spPr>
          <a:xfrm>
            <a:off x="838200" y="163957"/>
            <a:ext cx="10515600" cy="713867"/>
          </a:xfrm>
        </p:spPr>
        <p:txBody>
          <a:bodyPr>
            <a:normAutofit/>
          </a:bodyPr>
          <a:lstStyle/>
          <a:p>
            <a:pPr algn="ctr"/>
            <a:r>
              <a:rPr lang="en-US" b="1" dirty="0">
                <a:latin typeface="+mn-lt"/>
              </a:rPr>
              <a:t>Finance: In Memory of…</a:t>
            </a:r>
          </a:p>
        </p:txBody>
      </p:sp>
      <p:pic>
        <p:nvPicPr>
          <p:cNvPr id="8194" name="Picture 2" descr="a deer walking on grass">
            <a:extLst>
              <a:ext uri="{FF2B5EF4-FFF2-40B4-BE49-F238E27FC236}">
                <a16:creationId xmlns:a16="http://schemas.microsoft.com/office/drawing/2014/main" id="{377FFA84-729E-2D7E-28E9-6C7FC81D877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99745" y="877824"/>
            <a:ext cx="7792509" cy="5930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267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507BC0-AF67-5125-E07B-9105620E7099}"/>
              </a:ext>
            </a:extLst>
          </p:cNvPr>
          <p:cNvSpPr>
            <a:spLocks noGrp="1"/>
          </p:cNvSpPr>
          <p:nvPr>
            <p:ph type="title"/>
          </p:nvPr>
        </p:nvSpPr>
        <p:spPr/>
        <p:txBody>
          <a:bodyPr/>
          <a:lstStyle/>
          <a:p>
            <a:pPr algn="ctr"/>
            <a:r>
              <a:rPr lang="en-US" b="1" dirty="0">
                <a:latin typeface="+mn-lt"/>
              </a:rPr>
              <a:t>NH Lake Host Program</a:t>
            </a:r>
          </a:p>
        </p:txBody>
      </p:sp>
      <p:pic>
        <p:nvPicPr>
          <p:cNvPr id="1026" name="Picture 2">
            <a:extLst>
              <a:ext uri="{FF2B5EF4-FFF2-40B4-BE49-F238E27FC236}">
                <a16:creationId xmlns:a16="http://schemas.microsoft.com/office/drawing/2014/main" id="{64EAEA81-6EE8-C701-F8C5-C055D2B163A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06567" y="1335024"/>
            <a:ext cx="9578866" cy="515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451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320560"/>
            <a:ext cx="9467088" cy="1097078"/>
          </a:xfrm>
        </p:spPr>
        <p:txBody>
          <a:bodyPr>
            <a:noAutofit/>
          </a:bodyPr>
          <a:lstStyle/>
          <a:p>
            <a:pPr algn="ctr"/>
            <a:r>
              <a:rPr lang="en-US" b="1" dirty="0">
                <a:latin typeface="+mn-lt"/>
              </a:rPr>
              <a:t>Loon Update</a:t>
            </a:r>
            <a:br>
              <a:rPr lang="en-US" b="1" dirty="0">
                <a:latin typeface="+mn-lt"/>
              </a:rPr>
            </a:br>
            <a:r>
              <a:rPr lang="en-US" sz="3200" b="1" dirty="0">
                <a:latin typeface="+mn-lt"/>
              </a:rPr>
              <a:t>T.R. Wood</a:t>
            </a:r>
            <a:br>
              <a:rPr lang="en-US" b="1" dirty="0">
                <a:latin typeface="+mn-lt"/>
              </a:rPr>
            </a:br>
            <a:endParaRPr lang="en-US" sz="3200" dirty="0">
              <a:latin typeface="+mn-lt"/>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47328" y="1281113"/>
            <a:ext cx="5084762" cy="5440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a:extLst>
              <a:ext uri="{FF2B5EF4-FFF2-40B4-BE49-F238E27FC236}">
                <a16:creationId xmlns:a16="http://schemas.microsoft.com/office/drawing/2014/main" id="{B47A0151-3802-4316-A526-9C9D9A9CE9DB}"/>
              </a:ext>
            </a:extLst>
          </p:cNvPr>
          <p:cNvSpPr>
            <a:spLocks noGrp="1"/>
          </p:cNvSpPr>
          <p:nvPr>
            <p:ph type="sldNum" sz="quarter" idx="12"/>
          </p:nvPr>
        </p:nvSpPr>
        <p:spPr/>
        <p:txBody>
          <a:bodyPr/>
          <a:lstStyle/>
          <a:p>
            <a:fld id="{C6171EEC-727D-4776-A5BF-5D15C0983354}" type="slidenum">
              <a:rPr lang="en-US" smtClean="0"/>
              <a:t>18</a:t>
            </a:fld>
            <a:endParaRPr lang="en-US"/>
          </a:p>
        </p:txBody>
      </p:sp>
      <p:pic>
        <p:nvPicPr>
          <p:cNvPr id="9220" name="Picture 4" descr="grayscale photo of duck on water">
            <a:extLst>
              <a:ext uri="{FF2B5EF4-FFF2-40B4-BE49-F238E27FC236}">
                <a16:creationId xmlns:a16="http://schemas.microsoft.com/office/drawing/2014/main" id="{D173547D-1A6D-48FC-186D-58852AB909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3509" y="1281112"/>
            <a:ext cx="5010291" cy="5440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472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Picture 2" descr="brown and white wooden arrow sign">
            <a:extLst>
              <a:ext uri="{FF2B5EF4-FFF2-40B4-BE49-F238E27FC236}">
                <a16:creationId xmlns:a16="http://schemas.microsoft.com/office/drawing/2014/main" id="{5521BC25-F92E-F626-FCE0-ACC5803082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528" y="1002825"/>
            <a:ext cx="8586443" cy="57271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EF833ED-A4A9-978C-D929-A540531CF931}"/>
              </a:ext>
            </a:extLst>
          </p:cNvPr>
          <p:cNvSpPr>
            <a:spLocks noGrp="1"/>
          </p:cNvSpPr>
          <p:nvPr>
            <p:ph type="title"/>
          </p:nvPr>
        </p:nvSpPr>
        <p:spPr>
          <a:xfrm>
            <a:off x="838200" y="128017"/>
            <a:ext cx="10515600" cy="768096"/>
          </a:xfrm>
        </p:spPr>
        <p:txBody>
          <a:bodyPr>
            <a:normAutofit/>
          </a:bodyPr>
          <a:lstStyle/>
          <a:p>
            <a:pPr algn="ctr"/>
            <a:r>
              <a:rPr lang="en-US" b="1" dirty="0">
                <a:latin typeface="+mn-lt"/>
              </a:rPr>
              <a:t>Membership</a:t>
            </a:r>
          </a:p>
        </p:txBody>
      </p:sp>
      <p:sp>
        <p:nvSpPr>
          <p:cNvPr id="4" name="Content Placeholder 3">
            <a:extLst>
              <a:ext uri="{FF2B5EF4-FFF2-40B4-BE49-F238E27FC236}">
                <a16:creationId xmlns:a16="http://schemas.microsoft.com/office/drawing/2014/main" id="{ACC160A6-29C6-0976-C26D-C4DB7071BA24}"/>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lgn="ctr">
              <a:buNone/>
            </a:pPr>
            <a:r>
              <a:rPr lang="en-US" sz="3200" b="1" dirty="0">
                <a:solidFill>
                  <a:schemeClr val="bg1"/>
                </a:solidFill>
              </a:rPr>
              <a:t>Goal: 100 Members</a:t>
            </a:r>
          </a:p>
          <a:p>
            <a:pPr marL="0" indent="0" algn="ctr">
              <a:buNone/>
            </a:pPr>
            <a:r>
              <a:rPr lang="en-US" sz="3200" b="1" dirty="0">
                <a:solidFill>
                  <a:schemeClr val="bg1"/>
                </a:solidFill>
              </a:rPr>
              <a:t>2022-2023: 74 members</a:t>
            </a:r>
          </a:p>
          <a:p>
            <a:pPr marL="0" indent="0" algn="ctr">
              <a:buNone/>
            </a:pPr>
            <a:r>
              <a:rPr lang="en-US" sz="3200" b="1" dirty="0">
                <a:solidFill>
                  <a:schemeClr val="bg1"/>
                </a:solidFill>
              </a:rPr>
              <a:t>29 Active Volunteers = 39% MLPA involved</a:t>
            </a:r>
          </a:p>
          <a:p>
            <a:pPr marL="0" indent="0" algn="ctr">
              <a:buNone/>
            </a:pPr>
            <a:endParaRPr lang="en-US" dirty="0"/>
          </a:p>
        </p:txBody>
      </p:sp>
    </p:spTree>
    <p:extLst>
      <p:ext uri="{BB962C8B-B14F-4D97-AF65-F5344CB8AC3E}">
        <p14:creationId xmlns:p14="http://schemas.microsoft.com/office/powerpoint/2010/main" val="3413300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838200" y="136524"/>
            <a:ext cx="10515600" cy="1117308"/>
          </a:xfrm>
        </p:spPr>
        <p:txBody>
          <a:bodyPr>
            <a:normAutofit fontScale="90000"/>
          </a:bodyPr>
          <a:lstStyle/>
          <a:p>
            <a:pPr algn="ctr"/>
            <a:r>
              <a:rPr lang="en-US" b="1" dirty="0">
                <a:latin typeface="+mn-lt"/>
              </a:rPr>
              <a:t>Agenda </a:t>
            </a:r>
            <a:br>
              <a:rPr lang="en-US" sz="1600" b="1" dirty="0">
                <a:latin typeface="+mn-lt"/>
              </a:rPr>
            </a:br>
            <a:r>
              <a:rPr lang="en-US" sz="1800" u="sng" dirty="0">
                <a:solidFill>
                  <a:srgbClr val="1155CC"/>
                </a:solidFill>
                <a:effectLst/>
                <a:latin typeface="Arial" panose="020B0604020202020204" pitchFamily="34" charset="0"/>
                <a:ea typeface="Calibri" panose="020F0502020204030204" pitchFamily="34" charset="0"/>
                <a:cs typeface="Times New Roman" panose="02020603050405020304" pitchFamily="18" charset="0"/>
                <a:hlinkClick r:id="rId3"/>
              </a:rPr>
              <a:t>https://www.mirrorlakenh.org/wp-admin</a:t>
            </a:r>
            <a:br>
              <a:rPr lang="en-US" sz="1600" b="1" dirty="0">
                <a:latin typeface="+mn-lt"/>
              </a:rPr>
            </a:br>
            <a:br>
              <a:rPr lang="en-US" sz="1600" b="1" dirty="0">
                <a:latin typeface="+mn-lt"/>
              </a:rPr>
            </a:br>
            <a:endParaRPr lang="en-US" sz="1600" b="1" dirty="0">
              <a:latin typeface="+mn-lt"/>
            </a:endParaRPr>
          </a:p>
        </p:txBody>
      </p:sp>
      <p:sp>
        <p:nvSpPr>
          <p:cNvPr id="6" name="Content Placeholder 5"/>
          <p:cNvSpPr>
            <a:spLocks noGrp="1"/>
          </p:cNvSpPr>
          <p:nvPr>
            <p:ph sz="half" idx="1"/>
          </p:nvPr>
        </p:nvSpPr>
        <p:spPr>
          <a:xfrm>
            <a:off x="225287" y="1253832"/>
            <a:ext cx="6732104" cy="5467643"/>
          </a:xfrm>
        </p:spPr>
        <p:txBody>
          <a:bodyPr>
            <a:normAutofit fontScale="40000" lnSpcReduction="20000"/>
          </a:bodyPr>
          <a:lstStyle/>
          <a:p>
            <a:pPr marL="342900" marR="0" lvl="0" indent="-342900">
              <a:lnSpc>
                <a:spcPct val="107000"/>
              </a:lnSpc>
              <a:spcBef>
                <a:spcPts val="0"/>
              </a:spcBef>
              <a:spcAft>
                <a:spcPts val="0"/>
              </a:spcAft>
              <a:buFont typeface="+mj-lt"/>
              <a:buAutoNum type="arabicPeriod"/>
            </a:pPr>
            <a:r>
              <a:rPr lang="en-US" sz="7400" kern="100" dirty="0">
                <a:effectLst/>
                <a:latin typeface="Calibri" panose="020F0502020204030204" pitchFamily="34" charset="0"/>
                <a:ea typeface="Calibri" panose="020F0502020204030204" pitchFamily="34" charset="0"/>
                <a:cs typeface="Times New Roman" panose="02020603050405020304" pitchFamily="18" charset="0"/>
              </a:rPr>
              <a:t>Welcome </a:t>
            </a:r>
            <a:endParaRPr lang="en-US" sz="7400" kern="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7400" kern="100" dirty="0">
                <a:effectLst/>
                <a:latin typeface="Calibri" panose="020F0502020204030204" pitchFamily="34" charset="0"/>
                <a:ea typeface="Calibri" panose="020F0502020204030204" pitchFamily="34" charset="0"/>
                <a:cs typeface="Times New Roman" panose="02020603050405020304" pitchFamily="18" charset="0"/>
              </a:rPr>
              <a:t>Approve Minutes</a:t>
            </a:r>
          </a:p>
          <a:p>
            <a:pPr marL="342900" marR="0" lvl="0" indent="-342900">
              <a:lnSpc>
                <a:spcPct val="107000"/>
              </a:lnSpc>
              <a:spcBef>
                <a:spcPts val="0"/>
              </a:spcBef>
              <a:spcAft>
                <a:spcPts val="0"/>
              </a:spcAft>
              <a:buFont typeface="+mj-lt"/>
              <a:buAutoNum type="arabicPeriod"/>
            </a:pPr>
            <a:r>
              <a:rPr lang="en-US" sz="7400" kern="100" dirty="0">
                <a:latin typeface="Calibri" panose="020F0502020204030204" pitchFamily="34" charset="0"/>
                <a:ea typeface="Calibri" panose="020F0502020204030204" pitchFamily="34" charset="0"/>
                <a:cs typeface="Times New Roman" panose="02020603050405020304" pitchFamily="18" charset="0"/>
              </a:rPr>
              <a:t>Treasurer’s Report</a:t>
            </a:r>
          </a:p>
          <a:p>
            <a:pPr marL="342900" marR="0" lvl="0" indent="-342900">
              <a:lnSpc>
                <a:spcPct val="107000"/>
              </a:lnSpc>
              <a:spcBef>
                <a:spcPts val="0"/>
              </a:spcBef>
              <a:spcAft>
                <a:spcPts val="0"/>
              </a:spcAft>
              <a:buFont typeface="+mj-lt"/>
              <a:buAutoNum type="arabicPeriod"/>
            </a:pPr>
            <a:r>
              <a:rPr lang="en-US" sz="7400" kern="100" dirty="0">
                <a:effectLst/>
                <a:latin typeface="Calibri" panose="020F0502020204030204" pitchFamily="34" charset="0"/>
                <a:ea typeface="Calibri" panose="020F0502020204030204" pitchFamily="34" charset="0"/>
                <a:cs typeface="Times New Roman" panose="02020603050405020304" pitchFamily="18" charset="0"/>
              </a:rPr>
              <a:t>Nominations</a:t>
            </a:r>
          </a:p>
          <a:p>
            <a:pPr marL="342900" marR="0" lvl="0" indent="-342900">
              <a:lnSpc>
                <a:spcPct val="107000"/>
              </a:lnSpc>
              <a:spcBef>
                <a:spcPts val="0"/>
              </a:spcBef>
              <a:spcAft>
                <a:spcPts val="0"/>
              </a:spcAft>
              <a:buFont typeface="+mj-lt"/>
              <a:buAutoNum type="arabicPeriod"/>
            </a:pPr>
            <a:r>
              <a:rPr lang="en-US" sz="7400" kern="100" dirty="0">
                <a:latin typeface="Calibri" panose="020F0502020204030204" pitchFamily="34" charset="0"/>
                <a:ea typeface="Calibri" panose="020F0502020204030204" pitchFamily="34" charset="0"/>
                <a:cs typeface="Times New Roman" panose="02020603050405020304" pitchFamily="18" charset="0"/>
              </a:rPr>
              <a:t>Committee Reports</a:t>
            </a:r>
            <a:r>
              <a:rPr lang="en-US" sz="7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nSpc>
                <a:spcPct val="107000"/>
              </a:lnSpc>
              <a:spcBef>
                <a:spcPts val="0"/>
              </a:spcBef>
              <a:spcAft>
                <a:spcPts val="0"/>
              </a:spcAft>
              <a:buNone/>
            </a:pPr>
            <a:r>
              <a:rPr lang="en-US" sz="7400" b="1" kern="100" dirty="0">
                <a:effectLst/>
                <a:latin typeface="Calibri" panose="020F0502020204030204" pitchFamily="34" charset="0"/>
                <a:ea typeface="Calibri" panose="020F0502020204030204" pitchFamily="34" charset="0"/>
                <a:cs typeface="Times New Roman" panose="02020603050405020304" pitchFamily="18" charset="0"/>
              </a:rPr>
              <a:t>      Water Quality</a:t>
            </a:r>
            <a:r>
              <a:rPr lang="en-US" sz="7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nSpc>
                <a:spcPct val="107000"/>
              </a:lnSpc>
              <a:spcBef>
                <a:spcPts val="0"/>
              </a:spcBef>
              <a:spcAft>
                <a:spcPts val="0"/>
              </a:spcAft>
              <a:buNone/>
            </a:pPr>
            <a:r>
              <a:rPr lang="en-US" sz="7400" b="1" kern="100" dirty="0">
                <a:effectLst/>
                <a:latin typeface="Calibri" panose="020F0502020204030204" pitchFamily="34" charset="0"/>
                <a:ea typeface="Calibri" panose="020F0502020204030204" pitchFamily="34" charset="0"/>
                <a:cs typeface="Times New Roman" panose="02020603050405020304" pitchFamily="18" charset="0"/>
              </a:rPr>
              <a:t>      Land Conservation</a:t>
            </a:r>
          </a:p>
          <a:p>
            <a:pPr marL="0" marR="0" lvl="0" indent="0">
              <a:lnSpc>
                <a:spcPct val="107000"/>
              </a:lnSpc>
              <a:spcBef>
                <a:spcPts val="0"/>
              </a:spcBef>
              <a:spcAft>
                <a:spcPts val="0"/>
              </a:spcAft>
              <a:buNone/>
            </a:pPr>
            <a:r>
              <a:rPr lang="en-US" sz="7400" kern="100" dirty="0">
                <a:latin typeface="Calibri" panose="020F0502020204030204" pitchFamily="34" charset="0"/>
                <a:ea typeface="Calibri" panose="020F0502020204030204" pitchFamily="34" charset="0"/>
                <a:cs typeface="Times New Roman" panose="02020603050405020304" pitchFamily="18" charset="0"/>
              </a:rPr>
              <a:t>6.    Other Committees/Teams</a:t>
            </a:r>
          </a:p>
          <a:p>
            <a:pPr marL="0" marR="0" lvl="0" indent="0">
              <a:lnSpc>
                <a:spcPct val="107000"/>
              </a:lnSpc>
              <a:spcBef>
                <a:spcPts val="0"/>
              </a:spcBef>
              <a:spcAft>
                <a:spcPts val="0"/>
              </a:spcAft>
              <a:buNone/>
            </a:pPr>
            <a:r>
              <a:rPr lang="en-US" sz="7400" kern="100" dirty="0">
                <a:latin typeface="Calibri" panose="020F0502020204030204" pitchFamily="34" charset="0"/>
                <a:ea typeface="Calibri" panose="020F0502020204030204" pitchFamily="34" charset="0"/>
                <a:cs typeface="Times New Roman" panose="02020603050405020304" pitchFamily="18" charset="0"/>
              </a:rPr>
              <a:t>7</a:t>
            </a:r>
            <a:r>
              <a:rPr lang="en-US" sz="7400" kern="100" dirty="0">
                <a:effectLst/>
                <a:latin typeface="Calibri" panose="020F0502020204030204" pitchFamily="34" charset="0"/>
                <a:ea typeface="Calibri" panose="020F0502020204030204" pitchFamily="34" charset="0"/>
                <a:cs typeface="Times New Roman" panose="02020603050405020304" pitchFamily="18" charset="0"/>
              </a:rPr>
              <a:t>.    Old and New Business</a:t>
            </a:r>
          </a:p>
          <a:p>
            <a:pPr marL="0" marR="0" lvl="0" indent="0">
              <a:lnSpc>
                <a:spcPct val="107000"/>
              </a:lnSpc>
              <a:spcBef>
                <a:spcPts val="0"/>
              </a:spcBef>
              <a:spcAft>
                <a:spcPts val="0"/>
              </a:spcAft>
              <a:buNone/>
            </a:pPr>
            <a:r>
              <a:rPr lang="en-US" sz="7400" kern="100" dirty="0">
                <a:effectLst/>
                <a:latin typeface="Calibri" panose="020F0502020204030204" pitchFamily="34" charset="0"/>
                <a:ea typeface="Calibri" panose="020F0502020204030204" pitchFamily="34" charset="0"/>
                <a:cs typeface="Times New Roman" panose="02020603050405020304" pitchFamily="18" charset="0"/>
              </a:rPr>
              <a:t>       -Water Summit and Lakes Congress </a:t>
            </a:r>
          </a:p>
          <a:p>
            <a:pPr marL="0" marR="0" lvl="0" indent="0">
              <a:lnSpc>
                <a:spcPct val="107000"/>
              </a:lnSpc>
              <a:spcBef>
                <a:spcPts val="0"/>
              </a:spcBef>
              <a:spcAft>
                <a:spcPts val="0"/>
              </a:spcAft>
              <a:buNone/>
            </a:pPr>
            <a:r>
              <a:rPr lang="en-US" sz="7400" kern="100" dirty="0">
                <a:effectLst/>
                <a:latin typeface="Calibri" panose="020F0502020204030204" pitchFamily="34" charset="0"/>
                <a:ea typeface="Calibri" panose="020F0502020204030204" pitchFamily="34" charset="0"/>
                <a:cs typeface="Times New Roman" panose="02020603050405020304" pitchFamily="18" charset="0"/>
              </a:rPr>
              <a:t>       - LakeSmart: </a:t>
            </a:r>
            <a:r>
              <a:rPr lang="en-US" sz="5500" kern="100" dirty="0">
                <a:effectLst/>
                <a:latin typeface="Calibri" panose="020F0502020204030204" pitchFamily="34" charset="0"/>
                <a:ea typeface="Calibri" panose="020F0502020204030204" pitchFamily="34" charset="0"/>
                <a:cs typeface="Times New Roman" panose="02020603050405020304" pitchFamily="18" charset="0"/>
              </a:rPr>
              <a:t>A Lake-Friendly Living Program</a:t>
            </a:r>
          </a:p>
          <a:p>
            <a:pPr marL="0" marR="0" lvl="0" indent="0">
              <a:lnSpc>
                <a:spcPct val="107000"/>
              </a:lnSpc>
              <a:spcBef>
                <a:spcPts val="0"/>
              </a:spcBef>
              <a:spcAft>
                <a:spcPts val="800"/>
              </a:spcAft>
              <a:buNone/>
            </a:pPr>
            <a:r>
              <a:rPr lang="en-US" sz="7400" kern="100" dirty="0">
                <a:latin typeface="Calibri" panose="020F0502020204030204" pitchFamily="34" charset="0"/>
                <a:ea typeface="Calibri" panose="020F0502020204030204" pitchFamily="34" charset="0"/>
                <a:cs typeface="Times New Roman" panose="02020603050405020304" pitchFamily="18" charset="0"/>
              </a:rPr>
              <a:t>8.  Adjourn</a:t>
            </a:r>
            <a:endParaRPr lang="en-US" sz="7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3200" b="1" dirty="0"/>
          </a:p>
          <a:p>
            <a:pPr marL="742950" indent="-742950">
              <a:buAutoNum type="arabicPeriod"/>
            </a:pPr>
            <a:endParaRPr lang="en-US" sz="3600" b="1" dirty="0"/>
          </a:p>
          <a:p>
            <a:pPr marL="0" indent="0">
              <a:buNone/>
            </a:pPr>
            <a:endParaRPr lang="en-US" dirty="0"/>
          </a:p>
        </p:txBody>
      </p:sp>
      <p:pic>
        <p:nvPicPr>
          <p:cNvPr id="12" name="Content Placeholder 11">
            <a:extLst>
              <a:ext uri="{FF2B5EF4-FFF2-40B4-BE49-F238E27FC236}">
                <a16:creationId xmlns:a16="http://schemas.microsoft.com/office/drawing/2014/main" id="{6BFCB8E4-F3E6-532E-F755-9CE8C56F1F42}"/>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a:stretch/>
        </p:blipFill>
        <p:spPr>
          <a:xfrm>
            <a:off x="6749842" y="1253832"/>
            <a:ext cx="5009322" cy="5285080"/>
          </a:xfrm>
        </p:spPr>
      </p:pic>
      <p:sp>
        <p:nvSpPr>
          <p:cNvPr id="4" name="Slide Number Placeholder 3">
            <a:extLst>
              <a:ext uri="{FF2B5EF4-FFF2-40B4-BE49-F238E27FC236}">
                <a16:creationId xmlns:a16="http://schemas.microsoft.com/office/drawing/2014/main" id="{761FC834-0ED2-44D4-8A1A-12957ECBB904}"/>
              </a:ext>
            </a:extLst>
          </p:cNvPr>
          <p:cNvSpPr>
            <a:spLocks noGrp="1"/>
          </p:cNvSpPr>
          <p:nvPr>
            <p:ph type="sldNum" sz="quarter" idx="12"/>
          </p:nvPr>
        </p:nvSpPr>
        <p:spPr/>
        <p:txBody>
          <a:bodyPr/>
          <a:lstStyle/>
          <a:p>
            <a:fld id="{C6171EEC-727D-4776-A5BF-5D15C0983354}" type="slidenum">
              <a:rPr lang="en-US" smtClean="0"/>
              <a:t>2</a:t>
            </a:fld>
            <a:endParaRPr lang="en-US"/>
          </a:p>
        </p:txBody>
      </p:sp>
    </p:spTree>
    <p:extLst>
      <p:ext uri="{BB962C8B-B14F-4D97-AF65-F5344CB8AC3E}">
        <p14:creationId xmlns:p14="http://schemas.microsoft.com/office/powerpoint/2010/main" val="3397199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7C5EC694-0DF7-3B73-3A35-4ABC94397E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941" y="896113"/>
            <a:ext cx="7800118" cy="5850089"/>
          </a:xfrm>
          <a:prstGeom prst="rect">
            <a:avLst/>
          </a:prstGeom>
        </p:spPr>
      </p:pic>
      <p:sp>
        <p:nvSpPr>
          <p:cNvPr id="2" name="Title 1">
            <a:extLst>
              <a:ext uri="{FF2B5EF4-FFF2-40B4-BE49-F238E27FC236}">
                <a16:creationId xmlns:a16="http://schemas.microsoft.com/office/drawing/2014/main" id="{CEF833ED-A4A9-978C-D929-A540531CF931}"/>
              </a:ext>
            </a:extLst>
          </p:cNvPr>
          <p:cNvSpPr>
            <a:spLocks noGrp="1"/>
          </p:cNvSpPr>
          <p:nvPr>
            <p:ph type="title"/>
          </p:nvPr>
        </p:nvSpPr>
        <p:spPr>
          <a:xfrm>
            <a:off x="838200" y="128017"/>
            <a:ext cx="10515600" cy="768096"/>
          </a:xfrm>
        </p:spPr>
        <p:txBody>
          <a:bodyPr>
            <a:normAutofit/>
          </a:bodyPr>
          <a:lstStyle/>
          <a:p>
            <a:pPr algn="ctr"/>
            <a:r>
              <a:rPr lang="en-US" b="1" dirty="0">
                <a:latin typeface="+mn-lt"/>
              </a:rPr>
              <a:t>Website/Communication</a:t>
            </a:r>
          </a:p>
        </p:txBody>
      </p:sp>
      <p:sp>
        <p:nvSpPr>
          <p:cNvPr id="7" name="Content Placeholder 6">
            <a:extLst>
              <a:ext uri="{FF2B5EF4-FFF2-40B4-BE49-F238E27FC236}">
                <a16:creationId xmlns:a16="http://schemas.microsoft.com/office/drawing/2014/main" id="{481AE6D6-146D-707D-F08D-307CE321BEC3}"/>
              </a:ext>
            </a:extLst>
          </p:cNvPr>
          <p:cNvSpPr>
            <a:spLocks noGrp="1"/>
          </p:cNvSpPr>
          <p:nvPr>
            <p:ph idx="1"/>
          </p:nvPr>
        </p:nvSpPr>
        <p:spPr/>
        <p:txBody>
          <a:bodyPr>
            <a:normAutofit fontScale="92500" lnSpcReduction="20000"/>
          </a:bodyPr>
          <a:lstStyle/>
          <a:p>
            <a:pPr marL="0" indent="0">
              <a:buNone/>
            </a:pPr>
            <a:endParaRPr lang="en-US" sz="7200" dirty="0">
              <a:solidFill>
                <a:schemeClr val="bg1"/>
              </a:solidFill>
            </a:endParaRPr>
          </a:p>
          <a:p>
            <a:pPr marL="0" indent="0">
              <a:buNone/>
            </a:pPr>
            <a:endParaRPr lang="en-US" sz="7200" dirty="0">
              <a:solidFill>
                <a:schemeClr val="bg1"/>
              </a:solidFill>
            </a:endParaRPr>
          </a:p>
          <a:p>
            <a:pPr marL="0" indent="0">
              <a:buNone/>
            </a:pPr>
            <a:r>
              <a:rPr lang="en-US" sz="7200" dirty="0">
                <a:solidFill>
                  <a:schemeClr val="bg1"/>
                </a:solidFill>
              </a:rPr>
              <a:t>            </a:t>
            </a:r>
          </a:p>
          <a:p>
            <a:pPr marL="0" indent="0">
              <a:buNone/>
            </a:pPr>
            <a:r>
              <a:rPr lang="en-US" sz="7200" dirty="0">
                <a:solidFill>
                  <a:schemeClr val="bg1"/>
                </a:solidFill>
              </a:rPr>
              <a:t>        </a:t>
            </a:r>
          </a:p>
          <a:p>
            <a:pPr marL="0" indent="0">
              <a:buNone/>
            </a:pPr>
            <a:r>
              <a:rPr lang="en-US" sz="7200" dirty="0">
                <a:solidFill>
                  <a:schemeClr val="bg1"/>
                </a:solidFill>
              </a:rPr>
              <a:t>           mirrorlakenh.org</a:t>
            </a:r>
          </a:p>
          <a:p>
            <a:pPr marL="0" indent="0">
              <a:buNone/>
            </a:pPr>
            <a:endParaRPr lang="en-US" sz="7200" dirty="0">
              <a:solidFill>
                <a:schemeClr val="bg1"/>
              </a:solidFill>
            </a:endParaRPr>
          </a:p>
        </p:txBody>
      </p:sp>
    </p:spTree>
    <p:extLst>
      <p:ext uri="{BB962C8B-B14F-4D97-AF65-F5344CB8AC3E}">
        <p14:creationId xmlns:p14="http://schemas.microsoft.com/office/powerpoint/2010/main" val="608648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B916294-2621-C1E6-D11E-91AE051F3AE3}"/>
              </a:ext>
            </a:extLst>
          </p:cNvPr>
          <p:cNvSpPr>
            <a:spLocks noGrp="1"/>
          </p:cNvSpPr>
          <p:nvPr>
            <p:ph type="title"/>
          </p:nvPr>
        </p:nvSpPr>
        <p:spPr>
          <a:xfrm>
            <a:off x="838200" y="1"/>
            <a:ext cx="10515600" cy="1073426"/>
          </a:xfrm>
        </p:spPr>
        <p:txBody>
          <a:bodyPr/>
          <a:lstStyle/>
          <a:p>
            <a:pPr algn="ctr"/>
            <a:r>
              <a:rPr lang="en-US" b="1" dirty="0">
                <a:latin typeface="+mn-lt"/>
              </a:rPr>
              <a:t>MLPA Apparel</a:t>
            </a:r>
          </a:p>
        </p:txBody>
      </p:sp>
      <p:pic>
        <p:nvPicPr>
          <p:cNvPr id="5" name="Content Placeholder 4">
            <a:extLst>
              <a:ext uri="{FF2B5EF4-FFF2-40B4-BE49-F238E27FC236}">
                <a16:creationId xmlns:a16="http://schemas.microsoft.com/office/drawing/2014/main" id="{16AB6BAC-F8AF-B401-52EF-F67CC99E2319}"/>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57200" y="763757"/>
            <a:ext cx="3328416" cy="5991149"/>
          </a:xfrm>
        </p:spPr>
      </p:pic>
      <p:pic>
        <p:nvPicPr>
          <p:cNvPr id="2050" name="Picture 2" descr="a message in a bottle floating on the water">
            <a:extLst>
              <a:ext uri="{FF2B5EF4-FFF2-40B4-BE49-F238E27FC236}">
                <a16:creationId xmlns:a16="http://schemas.microsoft.com/office/drawing/2014/main" id="{F5405871-0277-7EAC-A2CD-659B8B546DFF}"/>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3785617" y="1317729"/>
            <a:ext cx="8406384" cy="4800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897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6E4E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54745"/>
            <a:ext cx="10515600" cy="1845433"/>
          </a:xfrm>
        </p:spPr>
        <p:txBody>
          <a:bodyPr>
            <a:normAutofit/>
          </a:bodyPr>
          <a:lstStyle/>
          <a:p>
            <a:pPr algn="ctr"/>
            <a:r>
              <a:rPr lang="en-US" b="1" dirty="0">
                <a:latin typeface="+mn-lt"/>
              </a:rPr>
              <a:t>Aquatic Plant Monitoring Program</a:t>
            </a:r>
            <a:br>
              <a:rPr lang="en-US" b="1" dirty="0">
                <a:latin typeface="+mn-lt"/>
              </a:rPr>
            </a:br>
            <a:r>
              <a:rPr lang="en-US" sz="3200" dirty="0">
                <a:latin typeface="+mn-lt"/>
              </a:rPr>
              <a:t>“Weed Watchers”</a:t>
            </a:r>
          </a:p>
        </p:txBody>
      </p:sp>
      <p:sp>
        <p:nvSpPr>
          <p:cNvPr id="3" name="Content Placeholder 2"/>
          <p:cNvSpPr>
            <a:spLocks noGrp="1"/>
          </p:cNvSpPr>
          <p:nvPr>
            <p:ph sz="half" idx="1"/>
          </p:nvPr>
        </p:nvSpPr>
        <p:spPr>
          <a:xfrm>
            <a:off x="557752" y="1130157"/>
            <a:ext cx="5514275" cy="5198723"/>
          </a:xfrm>
        </p:spPr>
        <p:txBody>
          <a:bodyPr>
            <a:normAutofit/>
          </a:bodyPr>
          <a:lstStyle/>
          <a:p>
            <a:pPr marL="0" marR="0" lvl="0" indent="0">
              <a:lnSpc>
                <a:spcPct val="115000"/>
              </a:lnSpc>
              <a:spcBef>
                <a:spcPts val="0"/>
              </a:spcBef>
              <a:spcAft>
                <a:spcPts val="0"/>
              </a:spcAft>
              <a:buNone/>
            </a:pPr>
            <a:endParaRPr lang="en-US" sz="1600" dirty="0">
              <a:solidFill>
                <a:srgbClr val="222222"/>
              </a:solidFill>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15000"/>
              </a:lnSpc>
              <a:spcBef>
                <a:spcPts val="0"/>
              </a:spcBef>
              <a:buNone/>
            </a:pPr>
            <a:r>
              <a:rPr lang="en-US" sz="2000" dirty="0">
                <a:solidFill>
                  <a:srgbClr val="222222"/>
                </a:solidFill>
                <a:latin typeface="Calibri" panose="020F0502020204030204" pitchFamily="34" charset="0"/>
                <a:ea typeface="Calibri" panose="020F0502020204030204" pitchFamily="34" charset="0"/>
                <a:cs typeface="Calibri" panose="020F0502020204030204" pitchFamily="34" charset="0"/>
              </a:rPr>
              <a:t>           </a:t>
            </a:r>
            <a:r>
              <a:rPr lang="en-US" sz="3200" b="1" dirty="0">
                <a:solidFill>
                  <a:srgbClr val="222222"/>
                </a:solidFill>
                <a:latin typeface="Calibri" panose="020F0502020204030204" pitchFamily="34" charset="0"/>
                <a:ea typeface="Calibri" panose="020F0502020204030204" pitchFamily="34" charset="0"/>
                <a:cs typeface="Calibri" panose="020F0502020204030204" pitchFamily="34" charset="0"/>
              </a:rPr>
              <a:t>2023 Team</a:t>
            </a:r>
          </a:p>
          <a:p>
            <a:pPr marL="342900" marR="0" lvl="0" indent="-342900">
              <a:lnSpc>
                <a:spcPct val="115000"/>
              </a:lnSpc>
              <a:spcBef>
                <a:spcPts val="0"/>
              </a:spcBef>
              <a:spcAft>
                <a:spcPts val="0"/>
              </a:spcAft>
              <a:buFont typeface="+mj-lt"/>
              <a:buAutoNum type="arabicPeriod"/>
            </a:pPr>
            <a:r>
              <a:rPr lang="en-US" sz="3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Claudia and Tom Bissett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3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Jeanne Freeze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3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Alan Hardiman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3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Kip Lachner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32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Norma Milne, Chair</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3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Glenda Philbin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3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Tiina Urv</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lnSpc>
                <a:spcPct val="115000"/>
              </a:lnSpc>
              <a:spcBef>
                <a:spcPts val="0"/>
              </a:spcBef>
              <a:buNone/>
            </a:pPr>
            <a:endParaRPr lang="en-US" sz="1600" dirty="0"/>
          </a:p>
          <a:p>
            <a:pPr lvl="1"/>
            <a:endParaRPr lang="en-US" sz="1600" b="1" dirty="0"/>
          </a:p>
          <a:p>
            <a:pPr lvl="1"/>
            <a:endParaRPr lang="en-US" dirty="0"/>
          </a:p>
        </p:txBody>
      </p:sp>
      <p:sp>
        <p:nvSpPr>
          <p:cNvPr id="5" name="Text Placeholder 4"/>
          <p:cNvSpPr>
            <a:spLocks noGrp="1"/>
          </p:cNvSpPr>
          <p:nvPr>
            <p:ph sz="half" idx="2"/>
          </p:nvPr>
        </p:nvSpPr>
        <p:spPr/>
        <p:txBody>
          <a:bodyPr>
            <a:normAutofit/>
          </a:bodyPr>
          <a:lstStyle/>
          <a:p>
            <a:pPr marL="0" indent="0">
              <a:buNone/>
            </a:pPr>
            <a:endParaRPr lang="en-US" sz="2000" dirty="0"/>
          </a:p>
          <a:p>
            <a:pPr marL="285750" indent="-285750"/>
            <a:endParaRPr lang="en-US" sz="2000" dirty="0"/>
          </a:p>
          <a:p>
            <a:pPr marL="0" indent="0">
              <a:buNone/>
            </a:pPr>
            <a:endParaRPr lang="en-US" sz="2200" b="1" dirty="0"/>
          </a:p>
          <a:p>
            <a:endParaRPr lang="en-US" dirty="0"/>
          </a:p>
        </p:txBody>
      </p:sp>
      <p:pic>
        <p:nvPicPr>
          <p:cNvPr id="1026" name="Picture 2">
            <a:extLst>
              <a:ext uri="{FF2B5EF4-FFF2-40B4-BE49-F238E27FC236}">
                <a16:creationId xmlns:a16="http://schemas.microsoft.com/office/drawing/2014/main" id="{CEB24426-2152-4A60-ACFA-1D188BAE75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834042" y="1402617"/>
            <a:ext cx="4077751" cy="5455383"/>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C80CF093-A223-4879-91DB-BE9565BDD222}"/>
              </a:ext>
            </a:extLst>
          </p:cNvPr>
          <p:cNvSpPr>
            <a:spLocks noGrp="1"/>
          </p:cNvSpPr>
          <p:nvPr>
            <p:ph type="sldNum" sz="quarter" idx="12"/>
          </p:nvPr>
        </p:nvSpPr>
        <p:spPr/>
        <p:txBody>
          <a:bodyPr/>
          <a:lstStyle/>
          <a:p>
            <a:fld id="{C6171EEC-727D-4776-A5BF-5D15C0983354}" type="slidenum">
              <a:rPr lang="en-US" smtClean="0"/>
              <a:t>22</a:t>
            </a:fld>
            <a:endParaRPr lang="en-US"/>
          </a:p>
        </p:txBody>
      </p:sp>
    </p:spTree>
    <p:extLst>
      <p:ext uri="{BB962C8B-B14F-4D97-AF65-F5344CB8AC3E}">
        <p14:creationId xmlns:p14="http://schemas.microsoft.com/office/powerpoint/2010/main" val="812340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1449E-4423-581B-273B-28317CD24504}"/>
              </a:ext>
            </a:extLst>
          </p:cNvPr>
          <p:cNvSpPr>
            <a:spLocks noGrp="1"/>
          </p:cNvSpPr>
          <p:nvPr>
            <p:ph type="title"/>
          </p:nvPr>
        </p:nvSpPr>
        <p:spPr>
          <a:xfrm>
            <a:off x="838200" y="1"/>
            <a:ext cx="10515600" cy="1005839"/>
          </a:xfrm>
        </p:spPr>
        <p:txBody>
          <a:bodyPr/>
          <a:lstStyle/>
          <a:p>
            <a:pPr algn="ctr"/>
            <a:r>
              <a:rPr lang="en-US" b="1" dirty="0">
                <a:latin typeface="+mn-lt"/>
              </a:rPr>
              <a:t>Welcome Team</a:t>
            </a:r>
          </a:p>
        </p:txBody>
      </p:sp>
      <p:sp>
        <p:nvSpPr>
          <p:cNvPr id="3" name="Content Placeholder 2">
            <a:extLst>
              <a:ext uri="{FF2B5EF4-FFF2-40B4-BE49-F238E27FC236}">
                <a16:creationId xmlns:a16="http://schemas.microsoft.com/office/drawing/2014/main" id="{62B72E9B-2E1F-8ED0-94B9-DF6AA7A08092}"/>
              </a:ext>
            </a:extLst>
          </p:cNvPr>
          <p:cNvSpPr>
            <a:spLocks noGrp="1"/>
          </p:cNvSpPr>
          <p:nvPr>
            <p:ph sz="half" idx="1"/>
          </p:nvPr>
        </p:nvSpPr>
        <p:spPr>
          <a:xfrm>
            <a:off x="237744" y="1825625"/>
            <a:ext cx="5998464" cy="4351338"/>
          </a:xfrm>
        </p:spPr>
        <p:txBody>
          <a:bodyPr>
            <a:normAutofit/>
          </a:bodyPr>
          <a:lstStyle/>
          <a:p>
            <a:pPr marL="342900" marR="0" lvl="0" indent="-342900">
              <a:lnSpc>
                <a:spcPct val="107000"/>
              </a:lnSpc>
              <a:spcBef>
                <a:spcPts val="0"/>
              </a:spcBef>
              <a:spcAft>
                <a:spcPts val="0"/>
              </a:spcAft>
              <a:buFont typeface="+mj-lt"/>
              <a:buAutoNum type="arabicPeriod"/>
              <a:tabLst>
                <a:tab pos="742950" algn="l"/>
              </a:tabLst>
            </a:pPr>
            <a:r>
              <a:rPr lang="en-US" sz="3200" dirty="0">
                <a:effectLst/>
                <a:latin typeface="Calibri" panose="020F0502020204030204" pitchFamily="34" charset="0"/>
                <a:ea typeface="Calibri" panose="020F0502020204030204" pitchFamily="34" charset="0"/>
                <a:cs typeface="Times New Roman" panose="02020603050405020304" pitchFamily="18" charset="0"/>
              </a:rPr>
              <a:t>Chipmunk Lane/Oak Hill</a:t>
            </a:r>
          </a:p>
          <a:p>
            <a:pPr marL="342900" marR="0" lvl="0" indent="-342900">
              <a:lnSpc>
                <a:spcPct val="107000"/>
              </a:lnSpc>
              <a:spcBef>
                <a:spcPts val="0"/>
              </a:spcBef>
              <a:spcAft>
                <a:spcPts val="0"/>
              </a:spcAft>
              <a:buFont typeface="+mj-lt"/>
              <a:buAutoNum type="arabicPeriod"/>
              <a:tabLst>
                <a:tab pos="742950" algn="l"/>
              </a:tabLst>
            </a:pPr>
            <a:r>
              <a:rPr lang="en-US" sz="3200" dirty="0">
                <a:effectLst/>
                <a:latin typeface="Calibri" panose="020F0502020204030204" pitchFamily="34" charset="0"/>
                <a:ea typeface="Calibri" panose="020F0502020204030204" pitchFamily="34" charset="0"/>
                <a:cs typeface="Times New Roman" panose="02020603050405020304" pitchFamily="18" charset="0"/>
              </a:rPr>
              <a:t>Mirror Lake Estates		</a:t>
            </a:r>
          </a:p>
          <a:p>
            <a:pPr marL="342900" marR="0" lvl="0" indent="-342900">
              <a:lnSpc>
                <a:spcPct val="107000"/>
              </a:lnSpc>
              <a:spcBef>
                <a:spcPts val="0"/>
              </a:spcBef>
              <a:spcAft>
                <a:spcPts val="0"/>
              </a:spcAft>
              <a:buFont typeface="+mj-lt"/>
              <a:buAutoNum type="arabicPeriod"/>
              <a:tabLst>
                <a:tab pos="742950" algn="l"/>
              </a:tabLst>
            </a:pPr>
            <a:r>
              <a:rPr lang="en-US" sz="3200" dirty="0">
                <a:effectLst/>
                <a:latin typeface="Calibri" panose="020F0502020204030204" pitchFamily="34" charset="0"/>
                <a:ea typeface="Calibri" panose="020F0502020204030204" pitchFamily="34" charset="0"/>
                <a:cs typeface="Times New Roman" panose="02020603050405020304" pitchFamily="18" charset="0"/>
              </a:rPr>
              <a:t>Governor Wentworth Highway	</a:t>
            </a:r>
          </a:p>
          <a:p>
            <a:pPr marL="342900" marR="0" lvl="0" indent="-342900">
              <a:lnSpc>
                <a:spcPct val="107000"/>
              </a:lnSpc>
              <a:spcBef>
                <a:spcPts val="0"/>
              </a:spcBef>
              <a:spcAft>
                <a:spcPts val="0"/>
              </a:spcAft>
              <a:buFont typeface="+mj-lt"/>
              <a:buAutoNum type="arabicPeriod"/>
              <a:tabLst>
                <a:tab pos="742950" algn="l"/>
              </a:tabLst>
            </a:pPr>
            <a:r>
              <a:rPr lang="en-US" sz="3200" dirty="0">
                <a:effectLst/>
                <a:latin typeface="Calibri" panose="020F0502020204030204" pitchFamily="34" charset="0"/>
                <a:ea typeface="Calibri" panose="020F0502020204030204" pitchFamily="34" charset="0"/>
                <a:cs typeface="Times New Roman" panose="02020603050405020304" pitchFamily="18" charset="0"/>
              </a:rPr>
              <a:t>Museum Shores: </a:t>
            </a:r>
            <a:r>
              <a:rPr lang="en-US" sz="32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Doris Briggs </a:t>
            </a:r>
          </a:p>
          <a:p>
            <a:pPr marL="342900" marR="0" lvl="0" indent="-342900">
              <a:lnSpc>
                <a:spcPct val="107000"/>
              </a:lnSpc>
              <a:spcBef>
                <a:spcPts val="0"/>
              </a:spcBef>
              <a:spcAft>
                <a:spcPts val="0"/>
              </a:spcAft>
              <a:buFont typeface="+mj-lt"/>
              <a:buAutoNum type="arabicPeriod"/>
              <a:tabLst>
                <a:tab pos="742950" algn="l"/>
              </a:tabLst>
            </a:pPr>
            <a:r>
              <a:rPr lang="en-US" sz="3200" dirty="0">
                <a:effectLst/>
                <a:latin typeface="Calibri" panose="020F0502020204030204" pitchFamily="34" charset="0"/>
                <a:ea typeface="Calibri" panose="020F0502020204030204" pitchFamily="34" charset="0"/>
                <a:cs typeface="Times New Roman" panose="02020603050405020304" pitchFamily="18" charset="0"/>
              </a:rPr>
              <a:t>Anna McCarthy 		</a:t>
            </a:r>
          </a:p>
          <a:p>
            <a:pPr marL="342900" marR="0" lvl="0" indent="-342900">
              <a:lnSpc>
                <a:spcPct val="107000"/>
              </a:lnSpc>
              <a:spcBef>
                <a:spcPts val="0"/>
              </a:spcBef>
              <a:spcAft>
                <a:spcPts val="0"/>
              </a:spcAft>
              <a:buFont typeface="+mj-lt"/>
              <a:buAutoNum type="arabicPeriod"/>
              <a:tabLst>
                <a:tab pos="742950" algn="l"/>
              </a:tabLst>
            </a:pPr>
            <a:r>
              <a:rPr lang="en-US" sz="3200" dirty="0">
                <a:effectLst/>
                <a:latin typeface="Calibri" panose="020F0502020204030204" pitchFamily="34" charset="0"/>
                <a:ea typeface="Calibri" panose="020F0502020204030204" pitchFamily="34" charset="0"/>
                <a:cs typeface="Times New Roman" panose="02020603050405020304" pitchFamily="18" charset="0"/>
              </a:rPr>
              <a:t>Church Lane and side areas </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pic>
        <p:nvPicPr>
          <p:cNvPr id="3074" name="Picture 2" descr="a message in a bottle floating on the water">
            <a:extLst>
              <a:ext uri="{FF2B5EF4-FFF2-40B4-BE49-F238E27FC236}">
                <a16:creationId xmlns:a16="http://schemas.microsoft.com/office/drawing/2014/main" id="{42F69AA8-123A-5153-C763-3336FD95BFB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790922" y="1459865"/>
            <a:ext cx="6401078" cy="3655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499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8CDEFC-836F-26CA-D3C4-19479577F872}"/>
              </a:ext>
            </a:extLst>
          </p:cNvPr>
          <p:cNvSpPr>
            <a:spLocks noGrp="1"/>
          </p:cNvSpPr>
          <p:nvPr>
            <p:ph type="title"/>
          </p:nvPr>
        </p:nvSpPr>
        <p:spPr>
          <a:xfrm>
            <a:off x="838200" y="1"/>
            <a:ext cx="10515600" cy="1005840"/>
          </a:xfrm>
        </p:spPr>
        <p:txBody>
          <a:bodyPr>
            <a:normAutofit/>
          </a:bodyPr>
          <a:lstStyle/>
          <a:p>
            <a:pPr algn="ctr"/>
            <a:r>
              <a:rPr lang="en-US" b="1" dirty="0">
                <a:latin typeface="+mn-lt"/>
              </a:rPr>
              <a:t>Old Business</a:t>
            </a:r>
          </a:p>
        </p:txBody>
      </p:sp>
      <p:pic>
        <p:nvPicPr>
          <p:cNvPr id="8" name="Content Placeholder 7">
            <a:extLst>
              <a:ext uri="{FF2B5EF4-FFF2-40B4-BE49-F238E27FC236}">
                <a16:creationId xmlns:a16="http://schemas.microsoft.com/office/drawing/2014/main" id="{CCE4B4C2-2B20-6717-95A8-955F1B819EB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23354" y="877030"/>
            <a:ext cx="8145292" cy="5980969"/>
          </a:xfrm>
        </p:spPr>
      </p:pic>
    </p:spTree>
    <p:extLst>
      <p:ext uri="{BB962C8B-B14F-4D97-AF65-F5344CB8AC3E}">
        <p14:creationId xmlns:p14="http://schemas.microsoft.com/office/powerpoint/2010/main" val="12533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821B6-A0F7-A24C-5928-0F790C53923D}"/>
              </a:ext>
            </a:extLst>
          </p:cNvPr>
          <p:cNvSpPr>
            <a:spLocks noGrp="1"/>
          </p:cNvSpPr>
          <p:nvPr>
            <p:ph type="title"/>
          </p:nvPr>
        </p:nvSpPr>
        <p:spPr>
          <a:xfrm>
            <a:off x="838200" y="1"/>
            <a:ext cx="10515600" cy="1073425"/>
          </a:xfrm>
        </p:spPr>
        <p:txBody>
          <a:bodyPr/>
          <a:lstStyle/>
          <a:p>
            <a:pPr algn="ctr"/>
            <a:r>
              <a:rPr lang="en-US" b="1" dirty="0">
                <a:latin typeface="+mn-lt"/>
              </a:rPr>
              <a:t>NH Legislation and Regulations</a:t>
            </a:r>
          </a:p>
        </p:txBody>
      </p:sp>
      <p:pic>
        <p:nvPicPr>
          <p:cNvPr id="6" name="Content Placeholder 5">
            <a:extLst>
              <a:ext uri="{FF2B5EF4-FFF2-40B4-BE49-F238E27FC236}">
                <a16:creationId xmlns:a16="http://schemas.microsoft.com/office/drawing/2014/main" id="{FAC6E5E2-C632-F02F-6E34-C27698F4A8D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a:off x="1020417" y="1537253"/>
            <a:ext cx="4903305" cy="5320746"/>
          </a:xfrm>
        </p:spPr>
      </p:pic>
      <p:pic>
        <p:nvPicPr>
          <p:cNvPr id="8" name="Content Placeholder 7">
            <a:extLst>
              <a:ext uri="{FF2B5EF4-FFF2-40B4-BE49-F238E27FC236}">
                <a16:creationId xmlns:a16="http://schemas.microsoft.com/office/drawing/2014/main" id="{DF178A13-9C53-DE08-C431-F49B4B7F13BE}"/>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268280" y="1537251"/>
            <a:ext cx="5085520" cy="5320747"/>
          </a:xfrm>
        </p:spPr>
      </p:pic>
    </p:spTree>
    <p:extLst>
      <p:ext uri="{BB962C8B-B14F-4D97-AF65-F5344CB8AC3E}">
        <p14:creationId xmlns:p14="http://schemas.microsoft.com/office/powerpoint/2010/main" val="2176378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E1286-C8D1-99F3-3A83-9A8F2FB10F03}"/>
              </a:ext>
            </a:extLst>
          </p:cNvPr>
          <p:cNvSpPr>
            <a:spLocks noGrp="1"/>
          </p:cNvSpPr>
          <p:nvPr>
            <p:ph type="title"/>
          </p:nvPr>
        </p:nvSpPr>
        <p:spPr>
          <a:xfrm>
            <a:off x="838200" y="-164591"/>
            <a:ext cx="10515600" cy="1316736"/>
          </a:xfrm>
        </p:spPr>
        <p:txBody>
          <a:bodyPr/>
          <a:lstStyle/>
          <a:p>
            <a:pPr algn="ctr"/>
            <a:r>
              <a:rPr lang="en-US" b="1" dirty="0">
                <a:latin typeface="+mn-lt"/>
              </a:rPr>
              <a:t>New Business</a:t>
            </a:r>
          </a:p>
        </p:txBody>
      </p:sp>
      <p:pic>
        <p:nvPicPr>
          <p:cNvPr id="7" name="Content Placeholder 6">
            <a:extLst>
              <a:ext uri="{FF2B5EF4-FFF2-40B4-BE49-F238E27FC236}">
                <a16:creationId xmlns:a16="http://schemas.microsoft.com/office/drawing/2014/main" id="{12D1D361-14B6-8EAF-BB14-83348B716D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7211" y="786385"/>
            <a:ext cx="8877577" cy="5902644"/>
          </a:xfrm>
          <a:solidFill>
            <a:schemeClr val="accent5">
              <a:lumMod val="20000"/>
              <a:lumOff val="80000"/>
            </a:schemeClr>
          </a:solidFill>
        </p:spPr>
      </p:pic>
    </p:spTree>
    <p:extLst>
      <p:ext uri="{BB962C8B-B14F-4D97-AF65-F5344CB8AC3E}">
        <p14:creationId xmlns:p14="http://schemas.microsoft.com/office/powerpoint/2010/main" val="3816868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064A5-76EA-A44A-9F2B-000021DFAAD0}"/>
              </a:ext>
            </a:extLst>
          </p:cNvPr>
          <p:cNvSpPr>
            <a:spLocks noGrp="1"/>
          </p:cNvSpPr>
          <p:nvPr>
            <p:ph type="title"/>
          </p:nvPr>
        </p:nvSpPr>
        <p:spPr>
          <a:xfrm>
            <a:off x="838200" y="-420623"/>
            <a:ext cx="10515600" cy="1883663"/>
          </a:xfrm>
        </p:spPr>
        <p:txBody>
          <a:bodyPr/>
          <a:lstStyle/>
          <a:p>
            <a:pPr algn="ctr"/>
            <a:r>
              <a:rPr lang="en-US" b="1" dirty="0">
                <a:latin typeface="+mn-lt"/>
              </a:rPr>
              <a:t>Water Summit</a:t>
            </a:r>
          </a:p>
        </p:txBody>
      </p:sp>
      <p:pic>
        <p:nvPicPr>
          <p:cNvPr id="4098" name="Picture 2">
            <a:extLst>
              <a:ext uri="{FF2B5EF4-FFF2-40B4-BE49-F238E27FC236}">
                <a16:creationId xmlns:a16="http://schemas.microsoft.com/office/drawing/2014/main" id="{516C3A1A-A466-68C4-C443-8905C4302EA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3421" y="877824"/>
            <a:ext cx="10665158" cy="5599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535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F81A0-46B9-7CB6-9E68-399A4AA994A8}"/>
              </a:ext>
            </a:extLst>
          </p:cNvPr>
          <p:cNvSpPr>
            <a:spLocks noGrp="1"/>
          </p:cNvSpPr>
          <p:nvPr>
            <p:ph type="title"/>
          </p:nvPr>
        </p:nvSpPr>
        <p:spPr>
          <a:xfrm>
            <a:off x="838200" y="-603503"/>
            <a:ext cx="10515600" cy="2294192"/>
          </a:xfrm>
        </p:spPr>
        <p:txBody>
          <a:bodyPr>
            <a:normAutofit fontScale="90000"/>
          </a:bodyPr>
          <a:lstStyle/>
          <a:p>
            <a:pPr algn="ctr"/>
            <a:br>
              <a:rPr lang="en-US" b="1" dirty="0">
                <a:latin typeface="+mn-lt"/>
              </a:rPr>
            </a:br>
            <a:r>
              <a:rPr lang="en-US" b="1" dirty="0">
                <a:latin typeface="+mn-lt"/>
              </a:rPr>
              <a:t>NH Lakes Congress</a:t>
            </a:r>
            <a:br>
              <a:rPr lang="en-US" b="1" dirty="0">
                <a:latin typeface="+mn-lt"/>
              </a:rPr>
            </a:br>
            <a:r>
              <a:rPr lang="en-US" sz="2000" b="1" dirty="0">
                <a:latin typeface="+mn-lt"/>
                <a:hlinkClick r:id="rId3"/>
              </a:rPr>
              <a:t>https://nhlakes.org/lakes-congress</a:t>
            </a:r>
            <a:br>
              <a:rPr lang="en-US" sz="2000" b="1" dirty="0">
                <a:latin typeface="+mn-lt"/>
              </a:rPr>
            </a:br>
            <a:br>
              <a:rPr lang="en-US" sz="2000" b="1" dirty="0">
                <a:latin typeface="+mn-lt"/>
              </a:rPr>
            </a:br>
            <a:br>
              <a:rPr lang="en-US" sz="2000" b="1" dirty="0">
                <a:latin typeface="+mn-lt"/>
              </a:rPr>
            </a:br>
            <a:endParaRPr lang="en-US" sz="2000" b="1" dirty="0">
              <a:latin typeface="+mn-lt"/>
            </a:endParaRPr>
          </a:p>
        </p:txBody>
      </p:sp>
      <p:pic>
        <p:nvPicPr>
          <p:cNvPr id="5122" name="Picture 2">
            <a:extLst>
              <a:ext uri="{FF2B5EF4-FFF2-40B4-BE49-F238E27FC236}">
                <a16:creationId xmlns:a16="http://schemas.microsoft.com/office/drawing/2014/main" id="{F50863BD-0D17-2D6D-C4B3-FE2000EE2B94}"/>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1085286"/>
            <a:ext cx="12096587" cy="4687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290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EB623-D4C0-B2B0-9EB3-027F6D1E305C}"/>
              </a:ext>
            </a:extLst>
          </p:cNvPr>
          <p:cNvSpPr>
            <a:spLocks noGrp="1"/>
          </p:cNvSpPr>
          <p:nvPr>
            <p:ph type="title"/>
          </p:nvPr>
        </p:nvSpPr>
        <p:spPr>
          <a:xfrm>
            <a:off x="838200" y="-182879"/>
            <a:ext cx="10515600" cy="1389887"/>
          </a:xfrm>
        </p:spPr>
        <p:txBody>
          <a:bodyPr/>
          <a:lstStyle/>
          <a:p>
            <a:pPr algn="ctr"/>
            <a:r>
              <a:rPr lang="en-US" b="1" dirty="0">
                <a:latin typeface="+mn-lt"/>
              </a:rPr>
              <a:t>LakeSmart: Lake-Friendly Living</a:t>
            </a:r>
          </a:p>
        </p:txBody>
      </p:sp>
      <p:pic>
        <p:nvPicPr>
          <p:cNvPr id="6146" name="Picture 2" descr="nh lakes lakesmart award">
            <a:extLst>
              <a:ext uri="{FF2B5EF4-FFF2-40B4-BE49-F238E27FC236}">
                <a16:creationId xmlns:a16="http://schemas.microsoft.com/office/drawing/2014/main" id="{A3F7143C-C2D2-7E9D-31EA-D4D640FBCCF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04744" y="1207008"/>
            <a:ext cx="6382512" cy="5106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433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1957588" y="-548640"/>
            <a:ext cx="9015211" cy="2616591"/>
          </a:xfrm>
        </p:spPr>
        <p:txBody>
          <a:bodyPr>
            <a:normAutofit/>
          </a:bodyPr>
          <a:lstStyle/>
          <a:p>
            <a:pPr algn="ctr"/>
            <a:r>
              <a:rPr lang="en-US" b="1" dirty="0">
                <a:latin typeface="+mn-lt"/>
              </a:rPr>
              <a:t>Minutes of the 2022 Annual Meeting</a:t>
            </a:r>
            <a:br>
              <a:rPr lang="en-US" b="1" dirty="0"/>
            </a:br>
            <a:r>
              <a:rPr lang="en-US" sz="3200" b="1" dirty="0"/>
              <a:t>Fran O’Donoghue, Secretary</a:t>
            </a:r>
          </a:p>
        </p:txBody>
      </p:sp>
      <p:pic>
        <p:nvPicPr>
          <p:cNvPr id="3" name="Picture 2">
            <a:extLst>
              <a:ext uri="{FF2B5EF4-FFF2-40B4-BE49-F238E27FC236}">
                <a16:creationId xmlns:a16="http://schemas.microsoft.com/office/drawing/2014/main" id="{96383E4E-64BC-4EC1-88AB-E0A55F698AD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30407" y="1550504"/>
            <a:ext cx="6784193" cy="5088145"/>
          </a:xfrm>
          <a:prstGeom prst="rect">
            <a:avLst/>
          </a:prstGeom>
        </p:spPr>
      </p:pic>
      <p:sp>
        <p:nvSpPr>
          <p:cNvPr id="4" name="Slide Number Placeholder 3">
            <a:extLst>
              <a:ext uri="{FF2B5EF4-FFF2-40B4-BE49-F238E27FC236}">
                <a16:creationId xmlns:a16="http://schemas.microsoft.com/office/drawing/2014/main" id="{BD435FB4-8A7B-4A78-A24A-8B7A729CB86E}"/>
              </a:ext>
            </a:extLst>
          </p:cNvPr>
          <p:cNvSpPr>
            <a:spLocks noGrp="1"/>
          </p:cNvSpPr>
          <p:nvPr>
            <p:ph type="sldNum" sz="quarter" idx="12"/>
          </p:nvPr>
        </p:nvSpPr>
        <p:spPr/>
        <p:txBody>
          <a:bodyPr/>
          <a:lstStyle/>
          <a:p>
            <a:fld id="{C6171EEC-727D-4776-A5BF-5D15C0983354}" type="slidenum">
              <a:rPr lang="en-US" smtClean="0"/>
              <a:t>3</a:t>
            </a:fld>
            <a:endParaRPr lang="en-US"/>
          </a:p>
        </p:txBody>
      </p:sp>
    </p:spTree>
    <p:extLst>
      <p:ext uri="{BB962C8B-B14F-4D97-AF65-F5344CB8AC3E}">
        <p14:creationId xmlns:p14="http://schemas.microsoft.com/office/powerpoint/2010/main" val="2648231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FFA18-8D13-D2AF-A4D7-6886395F3AFF}"/>
              </a:ext>
            </a:extLst>
          </p:cNvPr>
          <p:cNvSpPr>
            <a:spLocks noGrp="1"/>
          </p:cNvSpPr>
          <p:nvPr>
            <p:ph type="title"/>
          </p:nvPr>
        </p:nvSpPr>
        <p:spPr>
          <a:xfrm>
            <a:off x="838200" y="1"/>
            <a:ext cx="10515600" cy="1042415"/>
          </a:xfrm>
        </p:spPr>
        <p:txBody>
          <a:bodyPr/>
          <a:lstStyle/>
          <a:p>
            <a:pPr algn="ctr"/>
            <a:r>
              <a:rPr lang="en-US" b="1" dirty="0">
                <a:latin typeface="+mn-lt"/>
              </a:rPr>
              <a:t>Thank you MLPA!</a:t>
            </a:r>
          </a:p>
        </p:txBody>
      </p:sp>
      <p:pic>
        <p:nvPicPr>
          <p:cNvPr id="5" name="Content Placeholder 4">
            <a:extLst>
              <a:ext uri="{FF2B5EF4-FFF2-40B4-BE49-F238E27FC236}">
                <a16:creationId xmlns:a16="http://schemas.microsoft.com/office/drawing/2014/main" id="{3E35FD89-40CC-9F7B-6E94-2B389DA5AFB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843734" y="786384"/>
            <a:ext cx="9135973" cy="6071616"/>
          </a:xfrm>
        </p:spPr>
      </p:pic>
    </p:spTree>
    <p:extLst>
      <p:ext uri="{BB962C8B-B14F-4D97-AF65-F5344CB8AC3E}">
        <p14:creationId xmlns:p14="http://schemas.microsoft.com/office/powerpoint/2010/main" val="772893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2988" y="1152525"/>
            <a:ext cx="50292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7A8E63CE-C95E-CEDC-E398-25FB14BD14C4}"/>
              </a:ext>
            </a:extLst>
          </p:cNvPr>
          <p:cNvSpPr txBox="1"/>
          <p:nvPr/>
        </p:nvSpPr>
        <p:spPr>
          <a:xfrm>
            <a:off x="3046476" y="128347"/>
            <a:ext cx="6099048" cy="1077218"/>
          </a:xfrm>
          <a:prstGeom prst="rect">
            <a:avLst/>
          </a:prstGeom>
          <a:noFill/>
        </p:spPr>
        <p:txBody>
          <a:bodyPr wrap="square">
            <a:spAutoFit/>
          </a:bodyPr>
          <a:lstStyle/>
          <a:p>
            <a:pPr algn="ctr"/>
            <a:r>
              <a:rPr lang="en-US" sz="3200" b="1" dirty="0">
                <a:latin typeface="+mn-lt"/>
              </a:rPr>
              <a:t>Treasurer’s Report</a:t>
            </a:r>
            <a:br>
              <a:rPr lang="en-US" sz="3200" b="1" dirty="0"/>
            </a:br>
            <a:r>
              <a:rPr lang="en-US" sz="3200" b="1" dirty="0"/>
              <a:t>Robin Muench, Treasurer</a:t>
            </a:r>
            <a:endParaRPr lang="en-US" sz="3200" dirty="0"/>
          </a:p>
        </p:txBody>
      </p:sp>
    </p:spTree>
    <p:extLst>
      <p:ext uri="{BB962C8B-B14F-4D97-AF65-F5344CB8AC3E}">
        <p14:creationId xmlns:p14="http://schemas.microsoft.com/office/powerpoint/2010/main" val="27891655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5775" y="171450"/>
            <a:ext cx="8682038" cy="630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7880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B13E2A-4E99-C94C-A3B7-F956F2C2E61A}"/>
              </a:ext>
            </a:extLst>
          </p:cNvPr>
          <p:cNvPicPr>
            <a:picLocks noChangeAspect="1"/>
          </p:cNvPicPr>
          <p:nvPr/>
        </p:nvPicPr>
        <p:blipFill>
          <a:blip r:embed="rId2"/>
          <a:stretch>
            <a:fillRect/>
          </a:stretch>
        </p:blipFill>
        <p:spPr>
          <a:xfrm>
            <a:off x="89630" y="0"/>
            <a:ext cx="12012739" cy="6858000"/>
          </a:xfrm>
          <a:prstGeom prst="rect">
            <a:avLst/>
          </a:prstGeom>
        </p:spPr>
      </p:pic>
    </p:spTree>
    <p:extLst>
      <p:ext uri="{BB962C8B-B14F-4D97-AF65-F5344CB8AC3E}">
        <p14:creationId xmlns:p14="http://schemas.microsoft.com/office/powerpoint/2010/main" val="969220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14087E-53AB-D5FC-79A1-5FC0BAB85B33}"/>
              </a:ext>
            </a:extLst>
          </p:cNvPr>
          <p:cNvPicPr>
            <a:picLocks noChangeAspect="1"/>
          </p:cNvPicPr>
          <p:nvPr/>
        </p:nvPicPr>
        <p:blipFill>
          <a:blip r:embed="rId2"/>
          <a:stretch>
            <a:fillRect/>
          </a:stretch>
        </p:blipFill>
        <p:spPr>
          <a:xfrm>
            <a:off x="85800" y="0"/>
            <a:ext cx="12020400" cy="6858000"/>
          </a:xfrm>
          <a:prstGeom prst="rect">
            <a:avLst/>
          </a:prstGeom>
        </p:spPr>
      </p:pic>
    </p:spTree>
    <p:extLst>
      <p:ext uri="{BB962C8B-B14F-4D97-AF65-F5344CB8AC3E}">
        <p14:creationId xmlns:p14="http://schemas.microsoft.com/office/powerpoint/2010/main" val="3956522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2BEA3-3E2B-C859-9630-4BBFE8524D55}"/>
              </a:ext>
            </a:extLst>
          </p:cNvPr>
          <p:cNvPicPr>
            <a:picLocks noChangeAspect="1"/>
          </p:cNvPicPr>
          <p:nvPr/>
        </p:nvPicPr>
        <p:blipFill>
          <a:blip r:embed="rId2"/>
          <a:stretch>
            <a:fillRect/>
          </a:stretch>
        </p:blipFill>
        <p:spPr>
          <a:xfrm>
            <a:off x="1183341" y="143633"/>
            <a:ext cx="11672047" cy="6570733"/>
          </a:xfrm>
          <a:prstGeom prst="rect">
            <a:avLst/>
          </a:prstGeom>
        </p:spPr>
      </p:pic>
    </p:spTree>
    <p:extLst>
      <p:ext uri="{BB962C8B-B14F-4D97-AF65-F5344CB8AC3E}">
        <p14:creationId xmlns:p14="http://schemas.microsoft.com/office/powerpoint/2010/main" val="3198691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8782B-FBE4-E2D8-B1FB-77B32F2FD960}"/>
              </a:ext>
            </a:extLst>
          </p:cNvPr>
          <p:cNvSpPr>
            <a:spLocks noGrp="1"/>
          </p:cNvSpPr>
          <p:nvPr>
            <p:ph type="title"/>
          </p:nvPr>
        </p:nvSpPr>
        <p:spPr>
          <a:xfrm>
            <a:off x="838200" y="1"/>
            <a:ext cx="10515600" cy="1113182"/>
          </a:xfrm>
        </p:spPr>
        <p:txBody>
          <a:bodyPr/>
          <a:lstStyle/>
          <a:p>
            <a:pPr algn="ctr"/>
            <a:r>
              <a:rPr lang="en-US" b="1" dirty="0">
                <a:latin typeface="+mn-lt"/>
              </a:rPr>
              <a:t>MLPA Strategic Plan</a:t>
            </a:r>
          </a:p>
        </p:txBody>
      </p:sp>
      <p:sp>
        <p:nvSpPr>
          <p:cNvPr id="3" name="Content Placeholder 2">
            <a:extLst>
              <a:ext uri="{FF2B5EF4-FFF2-40B4-BE49-F238E27FC236}">
                <a16:creationId xmlns:a16="http://schemas.microsoft.com/office/drawing/2014/main" id="{247F00CF-DD89-D3C9-0F9C-10C2DCE82197}"/>
              </a:ext>
            </a:extLst>
          </p:cNvPr>
          <p:cNvSpPr>
            <a:spLocks noGrp="1"/>
          </p:cNvSpPr>
          <p:nvPr>
            <p:ph sz="half" idx="1"/>
          </p:nvPr>
        </p:nvSpPr>
        <p:spPr>
          <a:xfrm>
            <a:off x="92765" y="1298714"/>
            <a:ext cx="6281531" cy="5559286"/>
          </a:xfrm>
        </p:spPr>
        <p:txBody>
          <a:bodyPr>
            <a:normAutofit/>
          </a:bodyPr>
          <a:lstStyle/>
          <a:p>
            <a:pPr marL="457200" lvl="1" indent="0">
              <a:buNone/>
            </a:pPr>
            <a:r>
              <a:rPr lang="en-US" sz="2800" b="1" dirty="0"/>
              <a:t>GUIDED BY:</a:t>
            </a:r>
          </a:p>
          <a:p>
            <a:pPr marL="457200" lvl="1" indent="0">
              <a:buNone/>
            </a:pPr>
            <a:endParaRPr lang="en-US" sz="2800" b="1" dirty="0"/>
          </a:p>
          <a:p>
            <a:pPr lvl="1"/>
            <a:r>
              <a:rPr lang="en-US" sz="3200" b="1" dirty="0"/>
              <a:t>Sciarappa Entry Plan interviews</a:t>
            </a:r>
          </a:p>
          <a:p>
            <a:pPr lvl="1"/>
            <a:r>
              <a:rPr lang="en-US" sz="3200" dirty="0">
                <a:solidFill>
                  <a:schemeClr val="accent5">
                    <a:lumMod val="75000"/>
                  </a:schemeClr>
                </a:solidFill>
              </a:rPr>
              <a:t>Wolfeboro Water Summit</a:t>
            </a:r>
          </a:p>
          <a:p>
            <a:pPr lvl="1"/>
            <a:r>
              <a:rPr lang="en-US" sz="3200" b="1" dirty="0"/>
              <a:t>Lakes Congress</a:t>
            </a:r>
          </a:p>
          <a:p>
            <a:pPr lvl="1"/>
            <a:r>
              <a:rPr lang="en-US" sz="3200" i="1" dirty="0">
                <a:solidFill>
                  <a:schemeClr val="accent5">
                    <a:lumMod val="75000"/>
                  </a:schemeClr>
                </a:solidFill>
              </a:rPr>
              <a:t>Geosyntec Mirror Lake Water Management Plan </a:t>
            </a:r>
            <a:r>
              <a:rPr lang="en-US" sz="2800" i="1" dirty="0">
                <a:solidFill>
                  <a:srgbClr val="FF0000"/>
                </a:solidFill>
              </a:rPr>
              <a:t>(Bob </a:t>
            </a:r>
            <a:r>
              <a:rPr lang="en-US" sz="2800" i="1" dirty="0" err="1">
                <a:solidFill>
                  <a:srgbClr val="FF0000"/>
                </a:solidFill>
              </a:rPr>
              <a:t>Hartzel</a:t>
            </a:r>
            <a:r>
              <a:rPr lang="en-US" sz="2800" i="1" dirty="0">
                <a:solidFill>
                  <a:srgbClr val="FF0000"/>
                </a:solidFill>
              </a:rPr>
              <a:t>)</a:t>
            </a:r>
            <a:endParaRPr lang="en-US" sz="3200" i="1" dirty="0">
              <a:solidFill>
                <a:schemeClr val="accent5">
                  <a:lumMod val="75000"/>
                </a:schemeClr>
              </a:solidFill>
            </a:endParaRPr>
          </a:p>
          <a:p>
            <a:pPr lvl="1"/>
            <a:r>
              <a:rPr lang="en-US" sz="3200" b="1" i="1" dirty="0"/>
              <a:t>Rapid Ecological Assessment</a:t>
            </a:r>
          </a:p>
          <a:p>
            <a:pPr marL="457200" lvl="1" indent="0">
              <a:buNone/>
            </a:pPr>
            <a:r>
              <a:rPr lang="en-US" sz="2800" b="1" i="1" dirty="0">
                <a:solidFill>
                  <a:srgbClr val="FF0000"/>
                </a:solidFill>
              </a:rPr>
              <a:t>   </a:t>
            </a:r>
            <a:r>
              <a:rPr lang="en-US" sz="2800" i="1" dirty="0">
                <a:solidFill>
                  <a:srgbClr val="FF0000"/>
                </a:solidFill>
              </a:rPr>
              <a:t>                                   (Rick Van de Poll)</a:t>
            </a:r>
            <a:endParaRPr lang="en-US" sz="2800" b="1" i="1" dirty="0">
              <a:solidFill>
                <a:srgbClr val="FF0000"/>
              </a:solidFill>
            </a:endParaRPr>
          </a:p>
          <a:p>
            <a:pPr lvl="1"/>
            <a:r>
              <a:rPr lang="en-US" sz="3200" dirty="0">
                <a:solidFill>
                  <a:schemeClr val="accent5">
                    <a:lumMod val="75000"/>
                  </a:schemeClr>
                </a:solidFill>
              </a:rPr>
              <a:t>UNH Extension/NHDES reports</a:t>
            </a:r>
          </a:p>
          <a:p>
            <a:pPr lvl="1"/>
            <a:endParaRPr lang="en-US" sz="3200" dirty="0"/>
          </a:p>
          <a:p>
            <a:pPr marL="457200" lvl="1" indent="0">
              <a:buNone/>
            </a:pPr>
            <a:endParaRPr lang="en-US" dirty="0"/>
          </a:p>
        </p:txBody>
      </p:sp>
      <p:pic>
        <p:nvPicPr>
          <p:cNvPr id="6" name="Content Placeholder 5">
            <a:extLst>
              <a:ext uri="{FF2B5EF4-FFF2-40B4-BE49-F238E27FC236}">
                <a16:creationId xmlns:a16="http://schemas.microsoft.com/office/drawing/2014/main" id="{6016BF17-53E1-2D81-1BF4-DFE885A8E4C2}"/>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p:blipFill>
        <p:spPr>
          <a:xfrm>
            <a:off x="6374296" y="1298713"/>
            <a:ext cx="4797287" cy="5559286"/>
          </a:xfrm>
        </p:spPr>
      </p:pic>
    </p:spTree>
    <p:extLst>
      <p:ext uri="{BB962C8B-B14F-4D97-AF65-F5344CB8AC3E}">
        <p14:creationId xmlns:p14="http://schemas.microsoft.com/office/powerpoint/2010/main" val="25473544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FCA0BFE-5633-B22A-8F3E-99442C8247CD}"/>
              </a:ext>
            </a:extLst>
          </p:cNvPr>
          <p:cNvSpPr>
            <a:spLocks noGrp="1"/>
          </p:cNvSpPr>
          <p:nvPr>
            <p:ph type="title"/>
          </p:nvPr>
        </p:nvSpPr>
        <p:spPr>
          <a:xfrm>
            <a:off x="838200" y="98473"/>
            <a:ext cx="10515600" cy="956603"/>
          </a:xfrm>
        </p:spPr>
        <p:txBody>
          <a:bodyPr>
            <a:normAutofit/>
          </a:bodyPr>
          <a:lstStyle/>
          <a:p>
            <a:pPr algn="ctr"/>
            <a:r>
              <a:rPr lang="en-US" b="1" dirty="0" err="1">
                <a:latin typeface="+mn-lt"/>
              </a:rPr>
              <a:t>LakeSmart</a:t>
            </a:r>
            <a:endParaRPr lang="en-US" b="1" dirty="0">
              <a:latin typeface="+mn-lt"/>
            </a:endParaRPr>
          </a:p>
        </p:txBody>
      </p:sp>
      <p:pic>
        <p:nvPicPr>
          <p:cNvPr id="5" name="Content Placeholder 4">
            <a:extLst>
              <a:ext uri="{FF2B5EF4-FFF2-40B4-BE49-F238E27FC236}">
                <a16:creationId xmlns:a16="http://schemas.microsoft.com/office/drawing/2014/main" id="{E7044708-744F-B08A-2931-6CC649313AC5}"/>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200" y="1690688"/>
            <a:ext cx="5013959" cy="5167311"/>
          </a:xfrm>
        </p:spPr>
      </p:pic>
      <p:pic>
        <p:nvPicPr>
          <p:cNvPr id="9" name="Content Placeholder 8">
            <a:extLst>
              <a:ext uri="{FF2B5EF4-FFF2-40B4-BE49-F238E27FC236}">
                <a16:creationId xmlns:a16="http://schemas.microsoft.com/office/drawing/2014/main" id="{F81BBAEB-323C-515D-EE19-D43932272C41}"/>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339840" y="1690687"/>
            <a:ext cx="5013959" cy="5167311"/>
          </a:xfrm>
        </p:spPr>
      </p:pic>
    </p:spTree>
    <p:extLst>
      <p:ext uri="{BB962C8B-B14F-4D97-AF65-F5344CB8AC3E}">
        <p14:creationId xmlns:p14="http://schemas.microsoft.com/office/powerpoint/2010/main" val="1726935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7E3C1-D674-A9CA-BFCC-7CF59FB03352}"/>
              </a:ext>
            </a:extLst>
          </p:cNvPr>
          <p:cNvSpPr>
            <a:spLocks noGrp="1"/>
          </p:cNvSpPr>
          <p:nvPr>
            <p:ph type="title"/>
          </p:nvPr>
        </p:nvSpPr>
        <p:spPr>
          <a:xfrm>
            <a:off x="838200" y="-556591"/>
            <a:ext cx="10515600" cy="2247279"/>
          </a:xfrm>
        </p:spPr>
        <p:txBody>
          <a:bodyPr/>
          <a:lstStyle/>
          <a:p>
            <a:pPr algn="ctr"/>
            <a:r>
              <a:rPr lang="en-US" b="1" dirty="0">
                <a:latin typeface="+mn-lt"/>
              </a:rPr>
              <a:t>Watershed Management Plan</a:t>
            </a:r>
          </a:p>
        </p:txBody>
      </p:sp>
      <p:pic>
        <p:nvPicPr>
          <p:cNvPr id="6" name="Content Placeholder 5">
            <a:extLst>
              <a:ext uri="{FF2B5EF4-FFF2-40B4-BE49-F238E27FC236}">
                <a16:creationId xmlns:a16="http://schemas.microsoft.com/office/drawing/2014/main" id="{1FBDB5CD-5A09-26F6-E770-85BC4512246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33670" y="1550504"/>
            <a:ext cx="4876800" cy="5307496"/>
          </a:xfrm>
        </p:spPr>
      </p:pic>
      <p:pic>
        <p:nvPicPr>
          <p:cNvPr id="8" name="Content Placeholder 7">
            <a:extLst>
              <a:ext uri="{FF2B5EF4-FFF2-40B4-BE49-F238E27FC236}">
                <a16:creationId xmlns:a16="http://schemas.microsoft.com/office/drawing/2014/main" id="{38CC8CEF-D0AE-12D5-C36B-16C59D3A3199}"/>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281532" y="1550504"/>
            <a:ext cx="4876798" cy="5307496"/>
          </a:xfrm>
        </p:spPr>
      </p:pic>
    </p:spTree>
    <p:extLst>
      <p:ext uri="{BB962C8B-B14F-4D97-AF65-F5344CB8AC3E}">
        <p14:creationId xmlns:p14="http://schemas.microsoft.com/office/powerpoint/2010/main" val="3476209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30CAC-09B1-D953-942B-4E47406FB87D}"/>
              </a:ext>
            </a:extLst>
          </p:cNvPr>
          <p:cNvSpPr>
            <a:spLocks noGrp="1"/>
          </p:cNvSpPr>
          <p:nvPr>
            <p:ph type="title"/>
          </p:nvPr>
        </p:nvSpPr>
        <p:spPr>
          <a:xfrm>
            <a:off x="838200" y="132523"/>
            <a:ext cx="10515600" cy="1457738"/>
          </a:xfrm>
        </p:spPr>
        <p:txBody>
          <a:bodyPr>
            <a:normAutofit/>
          </a:bodyPr>
          <a:lstStyle/>
          <a:p>
            <a:pPr algn="ctr"/>
            <a:r>
              <a:rPr lang="en-US" b="1" dirty="0">
                <a:latin typeface="+mn-lt"/>
              </a:rPr>
              <a:t>Membership Goal: 100</a:t>
            </a:r>
            <a:br>
              <a:rPr lang="en-US" b="1" dirty="0">
                <a:latin typeface="+mn-lt"/>
              </a:rPr>
            </a:br>
            <a:r>
              <a:rPr lang="en-US" sz="3200" dirty="0">
                <a:latin typeface="+mn-lt"/>
              </a:rPr>
              <a:t>  Current: 54 (still coming in)</a:t>
            </a:r>
            <a:endParaRPr lang="en-US" sz="3200" b="1" dirty="0">
              <a:latin typeface="+mn-lt"/>
            </a:endParaRPr>
          </a:p>
        </p:txBody>
      </p:sp>
      <p:pic>
        <p:nvPicPr>
          <p:cNvPr id="7" name="Content Placeholder 6">
            <a:extLst>
              <a:ext uri="{FF2B5EF4-FFF2-40B4-BE49-F238E27FC236}">
                <a16:creationId xmlns:a16="http://schemas.microsoft.com/office/drawing/2014/main" id="{15AD799B-BF3C-6D1E-EF42-A2711BE4D64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26435" y="1590261"/>
            <a:ext cx="9939130" cy="5267739"/>
          </a:xfrm>
        </p:spPr>
      </p:pic>
    </p:spTree>
    <p:extLst>
      <p:ext uri="{BB962C8B-B14F-4D97-AF65-F5344CB8AC3E}">
        <p14:creationId xmlns:p14="http://schemas.microsoft.com/office/powerpoint/2010/main" val="1375242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8E32DF-93A2-25D6-C9B6-3CE4F65D93C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784" y="1579035"/>
            <a:ext cx="3357710" cy="3357710"/>
          </a:xfrm>
          <a:prstGeom prst="rect">
            <a:avLst/>
          </a:prstGeom>
        </p:spPr>
      </p:pic>
      <p:sp>
        <p:nvSpPr>
          <p:cNvPr id="4" name="TextBox 3">
            <a:extLst>
              <a:ext uri="{FF2B5EF4-FFF2-40B4-BE49-F238E27FC236}">
                <a16:creationId xmlns:a16="http://schemas.microsoft.com/office/drawing/2014/main" id="{7A8E63CE-C95E-CEDC-E398-25FB14BD14C4}"/>
              </a:ext>
            </a:extLst>
          </p:cNvPr>
          <p:cNvSpPr txBox="1"/>
          <p:nvPr/>
        </p:nvSpPr>
        <p:spPr>
          <a:xfrm>
            <a:off x="3046476" y="128347"/>
            <a:ext cx="6099048" cy="1077218"/>
          </a:xfrm>
          <a:prstGeom prst="rect">
            <a:avLst/>
          </a:prstGeom>
          <a:noFill/>
        </p:spPr>
        <p:txBody>
          <a:bodyPr wrap="square">
            <a:spAutoFit/>
          </a:bodyPr>
          <a:lstStyle/>
          <a:p>
            <a:pPr algn="ctr"/>
            <a:r>
              <a:rPr lang="en-US" sz="3200" b="1" dirty="0">
                <a:latin typeface="+mn-lt"/>
              </a:rPr>
              <a:t>Treasurer’s Report</a:t>
            </a:r>
            <a:br>
              <a:rPr lang="en-US" sz="3200" b="1" dirty="0"/>
            </a:br>
            <a:r>
              <a:rPr lang="en-US" sz="3200" b="1" dirty="0"/>
              <a:t>Robin E. Muench, Treasurer</a:t>
            </a:r>
            <a:endParaRPr lang="en-US" sz="3200" dirty="0"/>
          </a:p>
        </p:txBody>
      </p:sp>
    </p:spTree>
    <p:extLst>
      <p:ext uri="{BB962C8B-B14F-4D97-AF65-F5344CB8AC3E}">
        <p14:creationId xmlns:p14="http://schemas.microsoft.com/office/powerpoint/2010/main" val="1057458429"/>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B36DF-1468-2074-C79E-DD2D0EC9D841}"/>
              </a:ext>
            </a:extLst>
          </p:cNvPr>
          <p:cNvSpPr>
            <a:spLocks noGrp="1"/>
          </p:cNvSpPr>
          <p:nvPr>
            <p:ph type="title"/>
          </p:nvPr>
        </p:nvSpPr>
        <p:spPr>
          <a:xfrm>
            <a:off x="838200" y="0"/>
            <a:ext cx="10515600" cy="1086677"/>
          </a:xfrm>
        </p:spPr>
        <p:txBody>
          <a:bodyPr>
            <a:normAutofit/>
          </a:bodyPr>
          <a:lstStyle/>
          <a:p>
            <a:pPr algn="ctr"/>
            <a:r>
              <a:rPr lang="en-US" b="1" dirty="0">
                <a:latin typeface="+mn-lt"/>
              </a:rPr>
              <a:t>                                     How to Help</a:t>
            </a:r>
          </a:p>
        </p:txBody>
      </p:sp>
      <p:sp>
        <p:nvSpPr>
          <p:cNvPr id="3" name="Content Placeholder 2">
            <a:extLst>
              <a:ext uri="{FF2B5EF4-FFF2-40B4-BE49-F238E27FC236}">
                <a16:creationId xmlns:a16="http://schemas.microsoft.com/office/drawing/2014/main" id="{BC592E0D-2AF2-4CE9-FF8A-D76260E46E9F}"/>
              </a:ext>
            </a:extLst>
          </p:cNvPr>
          <p:cNvSpPr>
            <a:spLocks noGrp="1"/>
          </p:cNvSpPr>
          <p:nvPr>
            <p:ph sz="half" idx="1"/>
          </p:nvPr>
        </p:nvSpPr>
        <p:spPr>
          <a:xfrm>
            <a:off x="0" y="742122"/>
            <a:ext cx="6019800" cy="5486399"/>
          </a:xfrm>
        </p:spPr>
        <p:txBody>
          <a:bodyPr>
            <a:normAutofit/>
          </a:bodyPr>
          <a:lstStyle/>
          <a:p>
            <a:pPr marL="914400" lvl="2" indent="0">
              <a:buNone/>
            </a:pPr>
            <a:endParaRPr lang="en-US" sz="2800" dirty="0"/>
          </a:p>
        </p:txBody>
      </p:sp>
      <p:sp>
        <p:nvSpPr>
          <p:cNvPr id="4" name="Content Placeholder 3">
            <a:extLst>
              <a:ext uri="{FF2B5EF4-FFF2-40B4-BE49-F238E27FC236}">
                <a16:creationId xmlns:a16="http://schemas.microsoft.com/office/drawing/2014/main" id="{0BE9371D-4BDD-7C2E-0669-79DEB7B9471E}"/>
              </a:ext>
            </a:extLst>
          </p:cNvPr>
          <p:cNvSpPr>
            <a:spLocks noGrp="1"/>
          </p:cNvSpPr>
          <p:nvPr>
            <p:ph sz="half" idx="2"/>
          </p:nvPr>
        </p:nvSpPr>
        <p:spPr>
          <a:xfrm>
            <a:off x="6172200" y="742122"/>
            <a:ext cx="5181600" cy="6115877"/>
          </a:xfrm>
        </p:spPr>
        <p:txBody>
          <a:bodyPr>
            <a:normAutofit/>
          </a:bodyPr>
          <a:lstStyle/>
          <a:p>
            <a:pPr marL="0" indent="0" algn="ctr">
              <a:buNone/>
            </a:pPr>
            <a:endParaRPr lang="en-US" sz="3200" b="1" dirty="0"/>
          </a:p>
          <a:p>
            <a:pPr marL="0" indent="0" algn="ctr">
              <a:buNone/>
            </a:pPr>
            <a:r>
              <a:rPr lang="en-US" sz="3200" b="1" dirty="0"/>
              <a:t>MLPA Areas of Focus</a:t>
            </a:r>
          </a:p>
          <a:p>
            <a:pPr marL="914400" lvl="2" indent="0">
              <a:buNone/>
            </a:pPr>
            <a:r>
              <a:rPr lang="en-US" sz="2800" dirty="0"/>
              <a:t>Clean water    </a:t>
            </a:r>
          </a:p>
          <a:p>
            <a:pPr marL="914400" lvl="2" indent="0">
              <a:buNone/>
            </a:pPr>
            <a:r>
              <a:rPr lang="en-US" sz="2800" dirty="0"/>
              <a:t>Land conservation</a:t>
            </a:r>
          </a:p>
          <a:p>
            <a:pPr marL="0" indent="0" algn="ctr">
              <a:buNone/>
            </a:pPr>
            <a:endParaRPr lang="en-US" sz="3200" b="1" dirty="0"/>
          </a:p>
          <a:p>
            <a:pPr marL="0" indent="0" algn="ctr">
              <a:buNone/>
            </a:pPr>
            <a:r>
              <a:rPr lang="en-US" sz="3200" b="1" dirty="0"/>
              <a:t>Support Needed</a:t>
            </a:r>
          </a:p>
          <a:p>
            <a:pPr marL="0" indent="0">
              <a:buNone/>
            </a:pPr>
            <a:r>
              <a:rPr lang="en-US" dirty="0"/>
              <a:t>Membership</a:t>
            </a:r>
          </a:p>
          <a:p>
            <a:pPr marL="0" indent="0">
              <a:buNone/>
            </a:pPr>
            <a:r>
              <a:rPr lang="en-US" dirty="0"/>
              <a:t>Financial Guidance</a:t>
            </a:r>
          </a:p>
          <a:p>
            <a:pPr marL="0" indent="0">
              <a:buNone/>
            </a:pPr>
            <a:r>
              <a:rPr lang="en-US" dirty="0"/>
              <a:t>Community Engagement Event(s) </a:t>
            </a:r>
          </a:p>
          <a:p>
            <a:pPr marL="0" indent="0">
              <a:buNone/>
            </a:pPr>
            <a:r>
              <a:rPr lang="en-US" dirty="0"/>
              <a:t>Website upgrade/communication</a:t>
            </a:r>
          </a:p>
          <a:p>
            <a:pPr marL="0" indent="0">
              <a:buNone/>
            </a:pPr>
            <a:endParaRPr lang="en-US" dirty="0"/>
          </a:p>
          <a:p>
            <a:pPr marL="457200" lvl="1" indent="0">
              <a:buNone/>
            </a:pPr>
            <a:endParaRPr lang="en-US" dirty="0"/>
          </a:p>
        </p:txBody>
      </p:sp>
      <p:pic>
        <p:nvPicPr>
          <p:cNvPr id="8" name="Picture 7">
            <a:extLst>
              <a:ext uri="{FF2B5EF4-FFF2-40B4-BE49-F238E27FC236}">
                <a16:creationId xmlns:a16="http://schemas.microsoft.com/office/drawing/2014/main" id="{3A5D495F-5F96-111A-8A8A-0F7435FD45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897216" cy="6858001"/>
          </a:xfrm>
          <a:prstGeom prst="rect">
            <a:avLst/>
          </a:prstGeom>
        </p:spPr>
      </p:pic>
    </p:spTree>
    <p:extLst>
      <p:ext uri="{BB962C8B-B14F-4D97-AF65-F5344CB8AC3E}">
        <p14:creationId xmlns:p14="http://schemas.microsoft.com/office/powerpoint/2010/main" val="4267913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9"/>
          <p:cNvSpPr>
            <a:spLocks noGrp="1"/>
          </p:cNvSpPr>
          <p:nvPr>
            <p:ph type="title"/>
          </p:nvPr>
        </p:nvSpPr>
        <p:spPr>
          <a:xfrm>
            <a:off x="838200" y="-562708"/>
            <a:ext cx="10515600" cy="2253397"/>
          </a:xfrm>
        </p:spPr>
        <p:txBody>
          <a:bodyPr/>
          <a:lstStyle/>
          <a:p>
            <a:pPr algn="ctr"/>
            <a:r>
              <a:rPr lang="en-US" b="1" dirty="0">
                <a:latin typeface="+mn-lt"/>
              </a:rPr>
              <a:t>Open Discussion</a:t>
            </a:r>
          </a:p>
        </p:txBody>
      </p:sp>
      <p:sp>
        <p:nvSpPr>
          <p:cNvPr id="11" name="Content Placeholder 10"/>
          <p:cNvSpPr>
            <a:spLocks noGrp="1"/>
          </p:cNvSpPr>
          <p:nvPr>
            <p:ph sz="half" idx="1"/>
          </p:nvPr>
        </p:nvSpPr>
        <p:spPr>
          <a:xfrm>
            <a:off x="838200" y="689317"/>
            <a:ext cx="5181600" cy="4642338"/>
          </a:xfrm>
        </p:spPr>
        <p:txBody>
          <a:bodyPr/>
          <a:lstStyle/>
          <a:p>
            <a:pPr marL="0" indent="0" algn="ctr">
              <a:buNone/>
            </a:pPr>
            <a:r>
              <a:rPr lang="en-US" sz="3600" b="1" dirty="0"/>
              <a:t>Old Business</a:t>
            </a:r>
          </a:p>
        </p:txBody>
      </p:sp>
      <p:sp>
        <p:nvSpPr>
          <p:cNvPr id="12" name="Content Placeholder 11"/>
          <p:cNvSpPr>
            <a:spLocks noGrp="1"/>
          </p:cNvSpPr>
          <p:nvPr>
            <p:ph sz="half" idx="2"/>
          </p:nvPr>
        </p:nvSpPr>
        <p:spPr>
          <a:xfrm>
            <a:off x="6172200" y="182880"/>
            <a:ext cx="5181600" cy="5994083"/>
          </a:xfrm>
        </p:spPr>
        <p:txBody>
          <a:bodyPr/>
          <a:lstStyle/>
          <a:p>
            <a:endParaRPr lang="en-US" b="1" dirty="0"/>
          </a:p>
          <a:p>
            <a:pPr marL="0" indent="0" algn="ctr">
              <a:buNone/>
            </a:pPr>
            <a:r>
              <a:rPr lang="en-US" sz="3600" b="1" dirty="0"/>
              <a:t>New Business</a:t>
            </a:r>
          </a:p>
        </p:txBody>
      </p:sp>
      <p:pic>
        <p:nvPicPr>
          <p:cNvPr id="3" name="Picture 2">
            <a:extLst>
              <a:ext uri="{FF2B5EF4-FFF2-40B4-BE49-F238E27FC236}">
                <a16:creationId xmlns:a16="http://schemas.microsoft.com/office/drawing/2014/main" id="{5AE5ED2C-B39C-4281-8BD5-35D80CB1AB1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41772" y="1526344"/>
            <a:ext cx="4996071" cy="5331656"/>
          </a:xfrm>
          <a:prstGeom prst="rect">
            <a:avLst/>
          </a:prstGeom>
        </p:spPr>
      </p:pic>
      <p:pic>
        <p:nvPicPr>
          <p:cNvPr id="5" name="Picture 4">
            <a:extLst>
              <a:ext uri="{FF2B5EF4-FFF2-40B4-BE49-F238E27FC236}">
                <a16:creationId xmlns:a16="http://schemas.microsoft.com/office/drawing/2014/main" id="{CCDAD2A3-B1DB-4B28-9709-1643704751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0174" y="1526345"/>
            <a:ext cx="4959624" cy="5331655"/>
          </a:xfrm>
          <a:prstGeom prst="rect">
            <a:avLst/>
          </a:prstGeom>
        </p:spPr>
      </p:pic>
      <p:sp>
        <p:nvSpPr>
          <p:cNvPr id="6" name="Slide Number Placeholder 5">
            <a:extLst>
              <a:ext uri="{FF2B5EF4-FFF2-40B4-BE49-F238E27FC236}">
                <a16:creationId xmlns:a16="http://schemas.microsoft.com/office/drawing/2014/main" id="{5DBA4081-0F0E-4733-8BB8-7129AFA6A410}"/>
              </a:ext>
            </a:extLst>
          </p:cNvPr>
          <p:cNvSpPr>
            <a:spLocks noGrp="1"/>
          </p:cNvSpPr>
          <p:nvPr>
            <p:ph type="sldNum" sz="quarter" idx="12"/>
          </p:nvPr>
        </p:nvSpPr>
        <p:spPr/>
        <p:txBody>
          <a:bodyPr/>
          <a:lstStyle/>
          <a:p>
            <a:fld id="{C6171EEC-727D-4776-A5BF-5D15C0983354}" type="slidenum">
              <a:rPr lang="en-US" smtClean="0"/>
              <a:t>41</a:t>
            </a:fld>
            <a:endParaRPr lang="en-US"/>
          </a:p>
        </p:txBody>
      </p:sp>
    </p:spTree>
    <p:extLst>
      <p:ext uri="{BB962C8B-B14F-4D97-AF65-F5344CB8AC3E}">
        <p14:creationId xmlns:p14="http://schemas.microsoft.com/office/powerpoint/2010/main" val="3540664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0C106-BF56-370A-681D-2AF843D4C151}"/>
              </a:ext>
            </a:extLst>
          </p:cNvPr>
          <p:cNvSpPr>
            <a:spLocks noGrp="1"/>
          </p:cNvSpPr>
          <p:nvPr>
            <p:ph type="title"/>
          </p:nvPr>
        </p:nvSpPr>
        <p:spPr>
          <a:xfrm>
            <a:off x="838200" y="1"/>
            <a:ext cx="10515600" cy="1046921"/>
          </a:xfrm>
        </p:spPr>
        <p:txBody>
          <a:bodyPr/>
          <a:lstStyle/>
          <a:p>
            <a:pPr algn="ctr"/>
            <a:r>
              <a:rPr lang="en-US" b="1" dirty="0">
                <a:latin typeface="+mn-lt"/>
              </a:rPr>
              <a:t>Resolutions</a:t>
            </a:r>
          </a:p>
        </p:txBody>
      </p:sp>
      <p:pic>
        <p:nvPicPr>
          <p:cNvPr id="6" name="Content Placeholder 5">
            <a:extLst>
              <a:ext uri="{FF2B5EF4-FFF2-40B4-BE49-F238E27FC236}">
                <a16:creationId xmlns:a16="http://schemas.microsoft.com/office/drawing/2014/main" id="{4BE9CFD7-62DF-63EA-609E-747A4BBAF59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58957" y="1046921"/>
            <a:ext cx="9753600" cy="5811077"/>
          </a:xfrm>
        </p:spPr>
      </p:pic>
    </p:spTree>
    <p:extLst>
      <p:ext uri="{BB962C8B-B14F-4D97-AF65-F5344CB8AC3E}">
        <p14:creationId xmlns:p14="http://schemas.microsoft.com/office/powerpoint/2010/main" val="394749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C34D1E-45C3-8692-5E04-5201E5F185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1522" y="0"/>
            <a:ext cx="6330478" cy="3751622"/>
          </a:xfrm>
          <a:prstGeom prst="rect">
            <a:avLst/>
          </a:prstGeom>
        </p:spPr>
      </p:pic>
      <p:pic>
        <p:nvPicPr>
          <p:cNvPr id="1026" name="Picture 2">
            <a:extLst>
              <a:ext uri="{FF2B5EF4-FFF2-40B4-BE49-F238E27FC236}">
                <a16:creationId xmlns:a16="http://schemas.microsoft.com/office/drawing/2014/main" id="{B22D3141-0A1E-435A-A694-D832D31316AE}"/>
              </a:ext>
            </a:extLst>
          </p:cNvPr>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p:blipFill>
        <p:spPr bwMode="auto">
          <a:xfrm>
            <a:off x="-43388" y="-1"/>
            <a:ext cx="5904910" cy="37516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F99B78E-54AE-4090-9EF0-90A43BB0FDF3}"/>
              </a:ext>
            </a:extLst>
          </p:cNvPr>
          <p:cNvSpPr>
            <a:spLocks noGrp="1"/>
          </p:cNvSpPr>
          <p:nvPr>
            <p:ph type="title"/>
          </p:nvPr>
        </p:nvSpPr>
        <p:spPr>
          <a:xfrm>
            <a:off x="838200" y="0"/>
            <a:ext cx="10515600" cy="1111347"/>
          </a:xfrm>
        </p:spPr>
        <p:txBody>
          <a:bodyPr>
            <a:normAutofit/>
          </a:bodyPr>
          <a:lstStyle/>
          <a:p>
            <a:pPr algn="ctr"/>
            <a:r>
              <a:rPr lang="en-US" b="1" dirty="0">
                <a:solidFill>
                  <a:schemeClr val="bg1"/>
                </a:solidFill>
                <a:latin typeface="+mn-lt"/>
              </a:rPr>
              <a:t>Thank you, Beth </a:t>
            </a:r>
            <a:r>
              <a:rPr lang="en-US" b="1" dirty="0" err="1">
                <a:solidFill>
                  <a:schemeClr val="bg1"/>
                </a:solidFill>
                <a:latin typeface="+mn-lt"/>
              </a:rPr>
              <a:t>Argeros</a:t>
            </a:r>
            <a:endParaRPr lang="en-US" b="1" dirty="0">
              <a:solidFill>
                <a:schemeClr val="bg1"/>
              </a:solidFill>
              <a:latin typeface="+mn-lt"/>
            </a:endParaRPr>
          </a:p>
        </p:txBody>
      </p:sp>
      <p:sp>
        <p:nvSpPr>
          <p:cNvPr id="4" name="Content Placeholder 3">
            <a:extLst>
              <a:ext uri="{FF2B5EF4-FFF2-40B4-BE49-F238E27FC236}">
                <a16:creationId xmlns:a16="http://schemas.microsoft.com/office/drawing/2014/main" id="{23A519DC-B520-4815-9A6B-D4BB9373726A}"/>
              </a:ext>
            </a:extLst>
          </p:cNvPr>
          <p:cNvSpPr>
            <a:spLocks noGrp="1"/>
          </p:cNvSpPr>
          <p:nvPr>
            <p:ph sz="half" idx="2"/>
          </p:nvPr>
        </p:nvSpPr>
        <p:spPr>
          <a:xfrm>
            <a:off x="6172200" y="1621191"/>
            <a:ext cx="5181600" cy="4555772"/>
          </a:xfrm>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p:txBody>
      </p:sp>
      <p:sp>
        <p:nvSpPr>
          <p:cNvPr id="3" name="Slide Number Placeholder 2">
            <a:extLst>
              <a:ext uri="{FF2B5EF4-FFF2-40B4-BE49-F238E27FC236}">
                <a16:creationId xmlns:a16="http://schemas.microsoft.com/office/drawing/2014/main" id="{10C240EF-9ABA-44B2-BC5B-8B0C40049873}"/>
              </a:ext>
            </a:extLst>
          </p:cNvPr>
          <p:cNvSpPr>
            <a:spLocks noGrp="1"/>
          </p:cNvSpPr>
          <p:nvPr>
            <p:ph type="sldNum" sz="quarter" idx="12"/>
          </p:nvPr>
        </p:nvSpPr>
        <p:spPr/>
        <p:txBody>
          <a:bodyPr/>
          <a:lstStyle/>
          <a:p>
            <a:fld id="{C6171EEC-727D-4776-A5BF-5D15C0983354}" type="slidenum">
              <a:rPr lang="en-US" smtClean="0"/>
              <a:t>43</a:t>
            </a:fld>
            <a:endParaRPr lang="en-US"/>
          </a:p>
        </p:txBody>
      </p:sp>
      <p:pic>
        <p:nvPicPr>
          <p:cNvPr id="8" name="Picture 7">
            <a:extLst>
              <a:ext uri="{FF2B5EF4-FFF2-40B4-BE49-F238E27FC236}">
                <a16:creationId xmlns:a16="http://schemas.microsoft.com/office/drawing/2014/main" id="{F891DEAD-E210-1B0B-4468-846C541F175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3388" y="3548663"/>
            <a:ext cx="5904910" cy="3655969"/>
          </a:xfrm>
          <a:prstGeom prst="rect">
            <a:avLst/>
          </a:prstGeom>
        </p:spPr>
      </p:pic>
      <p:pic>
        <p:nvPicPr>
          <p:cNvPr id="10" name="Picture 9">
            <a:extLst>
              <a:ext uri="{FF2B5EF4-FFF2-40B4-BE49-F238E27FC236}">
                <a16:creationId xmlns:a16="http://schemas.microsoft.com/office/drawing/2014/main" id="{DFAC436A-D09C-0A94-0FE2-3A517B8615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1522" y="3548663"/>
            <a:ext cx="6330477" cy="3655968"/>
          </a:xfrm>
          <a:prstGeom prst="rect">
            <a:avLst/>
          </a:prstGeom>
        </p:spPr>
      </p:pic>
    </p:spTree>
    <p:extLst>
      <p:ext uri="{BB962C8B-B14F-4D97-AF65-F5344CB8AC3E}">
        <p14:creationId xmlns:p14="http://schemas.microsoft.com/office/powerpoint/2010/main" val="39599824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6"/>
            <a:ext cx="10515600" cy="469761"/>
          </a:xfrm>
        </p:spPr>
        <p:txBody>
          <a:bodyPr>
            <a:normAutofit fontScale="90000"/>
          </a:bodyPr>
          <a:lstStyle/>
          <a:p>
            <a:pPr algn="ctr"/>
            <a:r>
              <a:rPr lang="en-US" b="1" dirty="0">
                <a:latin typeface="+mn-lt"/>
              </a:rPr>
              <a:t>Thank You for Protecting Mirror Lake!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p:blipFill>
        <p:spPr>
          <a:xfrm>
            <a:off x="1073426" y="1497495"/>
            <a:ext cx="10177670" cy="5223979"/>
          </a:xfrm>
          <a:prstGeom prst="rect">
            <a:avLst/>
          </a:prstGeom>
        </p:spPr>
      </p:pic>
      <p:sp>
        <p:nvSpPr>
          <p:cNvPr id="2" name="Slide Number Placeholder 1">
            <a:extLst>
              <a:ext uri="{FF2B5EF4-FFF2-40B4-BE49-F238E27FC236}">
                <a16:creationId xmlns:a16="http://schemas.microsoft.com/office/drawing/2014/main" id="{63A070EE-5501-403D-8CB3-8A7AD158F6F0}"/>
              </a:ext>
            </a:extLst>
          </p:cNvPr>
          <p:cNvSpPr>
            <a:spLocks noGrp="1"/>
          </p:cNvSpPr>
          <p:nvPr>
            <p:ph type="sldNum" sz="quarter" idx="12"/>
          </p:nvPr>
        </p:nvSpPr>
        <p:spPr/>
        <p:txBody>
          <a:bodyPr/>
          <a:lstStyle/>
          <a:p>
            <a:fld id="{C6171EEC-727D-4776-A5BF-5D15C0983354}" type="slidenum">
              <a:rPr lang="en-US" smtClean="0"/>
              <a:t>44</a:t>
            </a:fld>
            <a:endParaRPr lang="en-US"/>
          </a:p>
        </p:txBody>
      </p:sp>
    </p:spTree>
    <p:extLst>
      <p:ext uri="{BB962C8B-B14F-4D97-AF65-F5344CB8AC3E}">
        <p14:creationId xmlns:p14="http://schemas.microsoft.com/office/powerpoint/2010/main" val="4026915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BC3778-CB6B-3A9A-F4BD-3484D369F31B}"/>
              </a:ext>
            </a:extLst>
          </p:cNvPr>
          <p:cNvSpPr>
            <a:spLocks noGrp="1"/>
          </p:cNvSpPr>
          <p:nvPr>
            <p:ph type="title"/>
          </p:nvPr>
        </p:nvSpPr>
        <p:spPr>
          <a:xfrm>
            <a:off x="838200" y="98474"/>
            <a:ext cx="10515600" cy="422031"/>
          </a:xfrm>
        </p:spPr>
        <p:txBody>
          <a:bodyPr>
            <a:normAutofit fontScale="90000"/>
          </a:bodyPr>
          <a:lstStyle/>
          <a:p>
            <a:pPr algn="ctr"/>
            <a:r>
              <a:rPr lang="en-US" dirty="0"/>
              <a:t>AGENDA</a:t>
            </a:r>
          </a:p>
        </p:txBody>
      </p:sp>
      <p:sp>
        <p:nvSpPr>
          <p:cNvPr id="3" name="Content Placeholder 2">
            <a:extLst>
              <a:ext uri="{FF2B5EF4-FFF2-40B4-BE49-F238E27FC236}">
                <a16:creationId xmlns:a16="http://schemas.microsoft.com/office/drawing/2014/main" id="{EED503AB-BC9F-2684-AF97-12D99AE26E51}"/>
              </a:ext>
            </a:extLst>
          </p:cNvPr>
          <p:cNvSpPr>
            <a:spLocks noGrp="1"/>
          </p:cNvSpPr>
          <p:nvPr>
            <p:ph sz="half" idx="1"/>
          </p:nvPr>
        </p:nvSpPr>
        <p:spPr>
          <a:xfrm>
            <a:off x="838200" y="717452"/>
            <a:ext cx="5181600" cy="6042074"/>
          </a:xfrm>
        </p:spPr>
        <p:txBody>
          <a:bodyPr>
            <a:normAutofit fontScale="32500" lnSpcReduction="20000"/>
          </a:bodyPr>
          <a:lstStyle/>
          <a:p>
            <a:pPr marL="0" marR="0" indent="0" algn="ctr">
              <a:lnSpc>
                <a:spcPct val="107000"/>
              </a:lnSpc>
              <a:spcBef>
                <a:spcPts val="0"/>
              </a:spcBef>
              <a:spcAft>
                <a:spcPts val="0"/>
              </a:spcAft>
              <a:buNone/>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7400" kern="100" dirty="0">
                <a:effectLst/>
                <a:latin typeface="Calibri" panose="020F0502020204030204" pitchFamily="34" charset="0"/>
                <a:ea typeface="Calibri" panose="020F0502020204030204" pitchFamily="34" charset="0"/>
                <a:cs typeface="Times New Roman" panose="02020603050405020304" pitchFamily="18" charset="0"/>
              </a:rPr>
              <a:t>Welcome </a:t>
            </a:r>
            <a:endParaRPr lang="en-US" sz="7400" kern="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7400" kern="100" dirty="0">
                <a:effectLst/>
                <a:latin typeface="Calibri" panose="020F0502020204030204" pitchFamily="34" charset="0"/>
                <a:ea typeface="Calibri" panose="020F0502020204030204" pitchFamily="34" charset="0"/>
                <a:cs typeface="Times New Roman" panose="02020603050405020304" pitchFamily="18" charset="0"/>
              </a:rPr>
              <a:t>Approve Minutes</a:t>
            </a:r>
          </a:p>
          <a:p>
            <a:pPr marL="342900" marR="0" lvl="0" indent="-342900">
              <a:lnSpc>
                <a:spcPct val="107000"/>
              </a:lnSpc>
              <a:spcBef>
                <a:spcPts val="0"/>
              </a:spcBef>
              <a:spcAft>
                <a:spcPts val="0"/>
              </a:spcAft>
              <a:buFont typeface="+mj-lt"/>
              <a:buAutoNum type="arabicPeriod"/>
            </a:pPr>
            <a:r>
              <a:rPr lang="en-US" sz="7400" kern="100" dirty="0">
                <a:latin typeface="Calibri" panose="020F0502020204030204" pitchFamily="34" charset="0"/>
                <a:ea typeface="Calibri" panose="020F0502020204030204" pitchFamily="34" charset="0"/>
                <a:cs typeface="Times New Roman" panose="02020603050405020304" pitchFamily="18" charset="0"/>
              </a:rPr>
              <a:t>Treasurer’s Report</a:t>
            </a:r>
          </a:p>
          <a:p>
            <a:pPr marL="342900" marR="0" lvl="0" indent="-342900">
              <a:lnSpc>
                <a:spcPct val="107000"/>
              </a:lnSpc>
              <a:spcBef>
                <a:spcPts val="0"/>
              </a:spcBef>
              <a:spcAft>
                <a:spcPts val="0"/>
              </a:spcAft>
              <a:buFont typeface="+mj-lt"/>
              <a:buAutoNum type="arabicPeriod"/>
            </a:pPr>
            <a:r>
              <a:rPr lang="en-US" sz="7400" kern="100" dirty="0">
                <a:effectLst/>
                <a:latin typeface="Calibri" panose="020F0502020204030204" pitchFamily="34" charset="0"/>
                <a:ea typeface="Calibri" panose="020F0502020204030204" pitchFamily="34" charset="0"/>
                <a:cs typeface="Times New Roman" panose="02020603050405020304" pitchFamily="18" charset="0"/>
              </a:rPr>
              <a:t>Nominations</a:t>
            </a:r>
          </a:p>
          <a:p>
            <a:pPr marL="342900" marR="0" lvl="0" indent="-342900">
              <a:lnSpc>
                <a:spcPct val="107000"/>
              </a:lnSpc>
              <a:spcBef>
                <a:spcPts val="0"/>
              </a:spcBef>
              <a:spcAft>
                <a:spcPts val="0"/>
              </a:spcAft>
              <a:buFont typeface="+mj-lt"/>
              <a:buAutoNum type="arabicPeriod"/>
            </a:pPr>
            <a:r>
              <a:rPr lang="en-US" sz="7400" kern="100" dirty="0">
                <a:latin typeface="Calibri" panose="020F0502020204030204" pitchFamily="34" charset="0"/>
                <a:ea typeface="Calibri" panose="020F0502020204030204" pitchFamily="34" charset="0"/>
                <a:cs typeface="Times New Roman" panose="02020603050405020304" pitchFamily="18" charset="0"/>
              </a:rPr>
              <a:t>Committee Reports</a:t>
            </a:r>
            <a:r>
              <a:rPr lang="en-US" sz="7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nSpc>
                <a:spcPct val="107000"/>
              </a:lnSpc>
              <a:spcBef>
                <a:spcPts val="0"/>
              </a:spcBef>
              <a:spcAft>
                <a:spcPts val="0"/>
              </a:spcAft>
              <a:buNone/>
            </a:pPr>
            <a:r>
              <a:rPr lang="en-US" sz="7400" b="1" kern="100" dirty="0">
                <a:effectLst/>
                <a:latin typeface="Calibri" panose="020F0502020204030204" pitchFamily="34" charset="0"/>
                <a:ea typeface="Calibri" panose="020F0502020204030204" pitchFamily="34" charset="0"/>
                <a:cs typeface="Times New Roman" panose="02020603050405020304" pitchFamily="18" charset="0"/>
              </a:rPr>
              <a:t>      Water Quality</a:t>
            </a:r>
            <a:r>
              <a:rPr lang="en-US" sz="7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742950" marR="0" lvl="1" indent="-285750">
              <a:lnSpc>
                <a:spcPct val="107000"/>
              </a:lnSpc>
              <a:spcBef>
                <a:spcPts val="0"/>
              </a:spcBef>
              <a:spcAft>
                <a:spcPts val="0"/>
              </a:spcAft>
              <a:buFont typeface="+mj-lt"/>
              <a:buAutoNum type="alphaLcPeriod"/>
            </a:pPr>
            <a:r>
              <a:rPr lang="en-US" sz="7400" kern="100" dirty="0">
                <a:effectLst/>
                <a:latin typeface="Calibri" panose="020F0502020204030204" pitchFamily="34" charset="0"/>
                <a:ea typeface="Calibri" panose="020F0502020204030204" pitchFamily="34" charset="0"/>
                <a:cs typeface="Times New Roman" panose="02020603050405020304" pitchFamily="18" charset="0"/>
              </a:rPr>
              <a:t>Report a Bloom; Mapper; Updates</a:t>
            </a:r>
          </a:p>
          <a:p>
            <a:pPr marL="742950" marR="0" lvl="1" indent="-285750">
              <a:lnSpc>
                <a:spcPct val="107000"/>
              </a:lnSpc>
              <a:spcBef>
                <a:spcPts val="0"/>
              </a:spcBef>
              <a:spcAft>
                <a:spcPts val="0"/>
              </a:spcAft>
              <a:buFont typeface="+mj-lt"/>
              <a:buAutoNum type="alphaLcPeriod"/>
            </a:pPr>
            <a:r>
              <a:rPr lang="en-US" sz="7400" kern="100" dirty="0">
                <a:latin typeface="Calibri" panose="020F0502020204030204" pitchFamily="34" charset="0"/>
                <a:ea typeface="Calibri" panose="020F0502020204030204" pitchFamily="34" charset="0"/>
                <a:cs typeface="Times New Roman" panose="02020603050405020304" pitchFamily="18" charset="0"/>
              </a:rPr>
              <a:t>Water Quality Monitoring</a:t>
            </a:r>
            <a:endParaRPr lang="en-US" sz="74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Bef>
                <a:spcPts val="0"/>
              </a:spcBef>
              <a:buFont typeface="+mj-lt"/>
              <a:buAutoNum type="alphaLcPeriod"/>
            </a:pPr>
            <a:r>
              <a:rPr lang="en-US" sz="7400" kern="100" dirty="0">
                <a:effectLst/>
                <a:latin typeface="Calibri" panose="020F0502020204030204" pitchFamily="34" charset="0"/>
                <a:ea typeface="Calibri" panose="020F0502020204030204" pitchFamily="34" charset="0"/>
                <a:cs typeface="Times New Roman" panose="02020603050405020304" pitchFamily="18" charset="0"/>
              </a:rPr>
              <a:t>Watershed Management Plan  </a:t>
            </a:r>
          </a:p>
          <a:p>
            <a:pPr marL="742950" lvl="1" indent="-285750">
              <a:lnSpc>
                <a:spcPct val="107000"/>
              </a:lnSpc>
              <a:spcBef>
                <a:spcPts val="0"/>
              </a:spcBef>
              <a:buFont typeface="+mj-lt"/>
              <a:buAutoNum type="alphaLcPeriod"/>
            </a:pPr>
            <a:r>
              <a:rPr lang="en-US" sz="7400" kern="100" dirty="0">
                <a:effectLst/>
                <a:latin typeface="Calibri" panose="020F0502020204030204" pitchFamily="34" charset="0"/>
                <a:ea typeface="Calibri" panose="020F0502020204030204" pitchFamily="34" charset="0"/>
                <a:cs typeface="Times New Roman" panose="02020603050405020304" pitchFamily="18" charset="0"/>
              </a:rPr>
              <a:t> RESOLUTIONS</a:t>
            </a:r>
          </a:p>
          <a:p>
            <a:pPr marL="0" marR="0" lvl="0" indent="0">
              <a:lnSpc>
                <a:spcPct val="107000"/>
              </a:lnSpc>
              <a:spcBef>
                <a:spcPts val="0"/>
              </a:spcBef>
              <a:spcAft>
                <a:spcPts val="0"/>
              </a:spcAft>
              <a:buNone/>
            </a:pPr>
            <a:r>
              <a:rPr lang="en-US" sz="7400" b="1" kern="100" dirty="0">
                <a:effectLst/>
                <a:latin typeface="Calibri" panose="020F0502020204030204" pitchFamily="34" charset="0"/>
                <a:ea typeface="Calibri" panose="020F0502020204030204" pitchFamily="34" charset="0"/>
                <a:cs typeface="Times New Roman" panose="02020603050405020304" pitchFamily="18" charset="0"/>
              </a:rPr>
              <a:t>      Land Conservation</a:t>
            </a:r>
          </a:p>
          <a:p>
            <a:pPr marL="0" marR="0" lvl="0" indent="0">
              <a:lnSpc>
                <a:spcPct val="107000"/>
              </a:lnSpc>
              <a:spcBef>
                <a:spcPts val="0"/>
              </a:spcBef>
              <a:spcAft>
                <a:spcPts val="0"/>
              </a:spcAft>
              <a:buNone/>
            </a:pPr>
            <a:r>
              <a:rPr lang="en-US" sz="7400" kern="100" dirty="0">
                <a:latin typeface="Calibri" panose="020F0502020204030204" pitchFamily="34" charset="0"/>
                <a:ea typeface="Calibri" panose="020F0502020204030204" pitchFamily="34" charset="0"/>
                <a:cs typeface="Times New Roman" panose="02020603050405020304" pitchFamily="18" charset="0"/>
              </a:rPr>
              <a:t>6.    Other Committees/Teams</a:t>
            </a:r>
          </a:p>
          <a:p>
            <a:pPr marL="0" marR="0" lvl="0" indent="0">
              <a:lnSpc>
                <a:spcPct val="107000"/>
              </a:lnSpc>
              <a:spcBef>
                <a:spcPts val="0"/>
              </a:spcBef>
              <a:spcAft>
                <a:spcPts val="0"/>
              </a:spcAft>
              <a:buNone/>
            </a:pPr>
            <a:r>
              <a:rPr lang="en-US" sz="7400" kern="100" dirty="0">
                <a:latin typeface="Calibri" panose="020F0502020204030204" pitchFamily="34" charset="0"/>
                <a:ea typeface="Calibri" panose="020F0502020204030204" pitchFamily="34" charset="0"/>
                <a:cs typeface="Times New Roman" panose="02020603050405020304" pitchFamily="18" charset="0"/>
              </a:rPr>
              <a:t>7</a:t>
            </a:r>
            <a:r>
              <a:rPr lang="en-US" sz="7400" kern="100" dirty="0">
                <a:effectLst/>
                <a:latin typeface="Calibri" panose="020F0502020204030204" pitchFamily="34" charset="0"/>
                <a:ea typeface="Calibri" panose="020F0502020204030204" pitchFamily="34" charset="0"/>
                <a:cs typeface="Times New Roman" panose="02020603050405020304" pitchFamily="18" charset="0"/>
              </a:rPr>
              <a:t>.    Old and New Business</a:t>
            </a:r>
          </a:p>
          <a:p>
            <a:pPr marL="0" marR="0" lvl="0" indent="0">
              <a:lnSpc>
                <a:spcPct val="107000"/>
              </a:lnSpc>
              <a:spcBef>
                <a:spcPts val="0"/>
              </a:spcBef>
              <a:spcAft>
                <a:spcPts val="0"/>
              </a:spcAft>
              <a:buNone/>
            </a:pPr>
            <a:r>
              <a:rPr lang="en-US" sz="7400" kern="100" dirty="0">
                <a:effectLst/>
                <a:latin typeface="Calibri" panose="020F0502020204030204" pitchFamily="34" charset="0"/>
                <a:ea typeface="Calibri" panose="020F0502020204030204" pitchFamily="34" charset="0"/>
                <a:cs typeface="Times New Roman" panose="02020603050405020304" pitchFamily="18" charset="0"/>
              </a:rPr>
              <a:t>       -Water Summit and Lakes Congress </a:t>
            </a:r>
          </a:p>
          <a:p>
            <a:pPr marL="0" marR="0" lvl="0" indent="0">
              <a:lnSpc>
                <a:spcPct val="107000"/>
              </a:lnSpc>
              <a:spcBef>
                <a:spcPts val="0"/>
              </a:spcBef>
              <a:spcAft>
                <a:spcPts val="0"/>
              </a:spcAft>
              <a:buNone/>
            </a:pPr>
            <a:r>
              <a:rPr lang="en-US" sz="7400" kern="100" dirty="0">
                <a:effectLst/>
                <a:latin typeface="Calibri" panose="020F0502020204030204" pitchFamily="34" charset="0"/>
                <a:ea typeface="Calibri" panose="020F0502020204030204" pitchFamily="34" charset="0"/>
                <a:cs typeface="Times New Roman" panose="02020603050405020304" pitchFamily="18" charset="0"/>
              </a:rPr>
              <a:t>       - LakeSmart: </a:t>
            </a:r>
            <a:r>
              <a:rPr lang="en-US" sz="5500" kern="100" dirty="0">
                <a:effectLst/>
                <a:latin typeface="Calibri" panose="020F0502020204030204" pitchFamily="34" charset="0"/>
                <a:ea typeface="Calibri" panose="020F0502020204030204" pitchFamily="34" charset="0"/>
                <a:cs typeface="Times New Roman" panose="02020603050405020304" pitchFamily="18" charset="0"/>
              </a:rPr>
              <a:t>A Lake-Friendly Living Program</a:t>
            </a:r>
          </a:p>
          <a:p>
            <a:pPr marL="0" marR="0" lvl="0" indent="0">
              <a:lnSpc>
                <a:spcPct val="107000"/>
              </a:lnSpc>
              <a:spcBef>
                <a:spcPts val="0"/>
              </a:spcBef>
              <a:spcAft>
                <a:spcPts val="800"/>
              </a:spcAft>
              <a:buNone/>
            </a:pPr>
            <a:r>
              <a:rPr lang="en-US" sz="7400" kern="100" dirty="0">
                <a:latin typeface="Calibri" panose="020F0502020204030204" pitchFamily="34" charset="0"/>
                <a:ea typeface="Calibri" panose="020F0502020204030204" pitchFamily="34" charset="0"/>
                <a:cs typeface="Times New Roman" panose="02020603050405020304" pitchFamily="18" charset="0"/>
              </a:rPr>
              <a:t>8.  Adjourn</a:t>
            </a:r>
            <a:endParaRPr lang="en-US" sz="7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5" name="Content Placeholder 4">
            <a:extLst>
              <a:ext uri="{FF2B5EF4-FFF2-40B4-BE49-F238E27FC236}">
                <a16:creationId xmlns:a16="http://schemas.microsoft.com/office/drawing/2014/main" id="{605A6F4B-0BA2-5DEF-1D53-30A3FD4A6D7C}"/>
              </a:ext>
            </a:extLst>
          </p:cNvPr>
          <p:cNvSpPr>
            <a:spLocks noGrp="1"/>
          </p:cNvSpPr>
          <p:nvPr>
            <p:ph sz="half" idx="2"/>
          </p:nvPr>
        </p:nvSpPr>
        <p:spPr>
          <a:xfrm>
            <a:off x="6172200" y="717452"/>
            <a:ext cx="5181600" cy="5459511"/>
          </a:xfrm>
        </p:spPr>
        <p:txBody>
          <a:bodyPr>
            <a:normAutofit fontScale="32500" lnSpcReduction="20000"/>
          </a:bodyPr>
          <a:lstStyle/>
          <a:p>
            <a:pPr marL="0" indent="0">
              <a:buNone/>
            </a:pPr>
            <a:endParaRPr lang="en-US" sz="3200" b="1" dirty="0"/>
          </a:p>
          <a:p>
            <a:pPr marR="0" indent="0">
              <a:lnSpc>
                <a:spcPct val="107000"/>
              </a:lnSpc>
              <a:spcBef>
                <a:spcPts val="0"/>
              </a:spcBef>
              <a:spcAft>
                <a:spcPts val="0"/>
              </a:spcAft>
              <a:buNone/>
              <a:tabLst>
                <a:tab pos="742950" algn="l"/>
              </a:tabLst>
            </a:pPr>
            <a:r>
              <a:rPr lang="en-US" sz="5600" b="1" dirty="0">
                <a:effectLst/>
                <a:latin typeface="Calibri" panose="020F0502020204030204" pitchFamily="34" charset="0"/>
                <a:ea typeface="Calibri" panose="020F0502020204030204" pitchFamily="34" charset="0"/>
                <a:cs typeface="Times New Roman" panose="02020603050405020304" pitchFamily="18" charset="0"/>
              </a:rPr>
              <a:t>OTHER COMMITTEES/TEAMS</a:t>
            </a:r>
            <a:endParaRPr lang="en-US" sz="5600" spc="40" dirty="0">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5600" spc="40" dirty="0">
                <a:solidFill>
                  <a:srgbClr val="1F1F1F"/>
                </a:solidFill>
                <a:effectLst/>
                <a:latin typeface="Calibri" panose="020F0502020204030204" pitchFamily="34" charset="0"/>
                <a:ea typeface="Times New Roman" panose="02020603050405020304" pitchFamily="18" charset="0"/>
                <a:cs typeface="Calibri" panose="020F0502020204030204" pitchFamily="34" charset="0"/>
              </a:rPr>
              <a:t>Buoys and Markers</a:t>
            </a:r>
            <a:endParaRPr lang="en-US" sz="5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742950" algn="l"/>
              </a:tabLst>
            </a:pPr>
            <a:r>
              <a:rPr lang="en-US" sz="5600" dirty="0">
                <a:effectLst/>
                <a:latin typeface="Calibri" panose="020F0502020204030204" pitchFamily="34" charset="0"/>
                <a:ea typeface="Calibri" panose="020F0502020204030204" pitchFamily="34" charset="0"/>
                <a:cs typeface="Times New Roman" panose="02020603050405020304" pitchFamily="18" charset="0"/>
              </a:rPr>
              <a:t>Community Engagement (Social)</a:t>
            </a:r>
          </a:p>
          <a:p>
            <a:pPr marL="342900" marR="0" lvl="0" indent="-342900">
              <a:lnSpc>
                <a:spcPct val="107000"/>
              </a:lnSpc>
              <a:spcBef>
                <a:spcPts val="0"/>
              </a:spcBef>
              <a:spcAft>
                <a:spcPts val="0"/>
              </a:spcAft>
              <a:buFont typeface="Symbol" panose="05050102010706020507" pitchFamily="18" charset="2"/>
              <a:buChar char=""/>
              <a:tabLst>
                <a:tab pos="742950" algn="l"/>
              </a:tabLst>
            </a:pPr>
            <a:r>
              <a:rPr lang="en-US" sz="5600" dirty="0">
                <a:effectLst/>
                <a:latin typeface="Calibri" panose="020F0502020204030204" pitchFamily="34" charset="0"/>
                <a:ea typeface="Calibri" panose="020F0502020204030204" pitchFamily="34" charset="0"/>
                <a:cs typeface="Times New Roman" panose="02020603050405020304" pitchFamily="18" charset="0"/>
              </a:rPr>
              <a:t>Finance:</a:t>
            </a:r>
            <a:r>
              <a:rPr lang="en-US" sz="5400" kern="100" dirty="0">
                <a:latin typeface="Calibri" panose="020F0502020204030204" pitchFamily="34" charset="0"/>
                <a:ea typeface="Calibri" panose="020F0502020204030204" pitchFamily="34" charset="0"/>
                <a:cs typeface="Times New Roman" panose="02020603050405020304" pitchFamily="18" charset="0"/>
              </a:rPr>
              <a:t> In Memoriam</a:t>
            </a:r>
            <a:r>
              <a:rPr lang="en-US" sz="5200" kern="100" dirty="0">
                <a:latin typeface="Calibri" panose="020F0502020204030204" pitchFamily="34" charset="0"/>
                <a:ea typeface="Calibri" panose="020F0502020204030204" pitchFamily="34" charset="0"/>
                <a:cs typeface="Times New Roman" panose="02020603050405020304" pitchFamily="18" charset="0"/>
              </a:rPr>
              <a:t> </a:t>
            </a:r>
          </a:p>
          <a:p>
            <a:pPr marL="342900" indent="-342900">
              <a:lnSpc>
                <a:spcPct val="107000"/>
              </a:lnSpc>
              <a:spcBef>
                <a:spcPts val="0"/>
              </a:spcBef>
              <a:buFont typeface="Symbol" panose="05050102010706020507" pitchFamily="18" charset="2"/>
              <a:buChar char=""/>
              <a:tabLst>
                <a:tab pos="742950" algn="l"/>
              </a:tabLst>
            </a:pPr>
            <a:r>
              <a:rPr lang="en-US" sz="5600" kern="100" dirty="0">
                <a:effectLst/>
                <a:latin typeface="Calibri" panose="020F0502020204030204" pitchFamily="34" charset="0"/>
                <a:ea typeface="Calibri" panose="020F0502020204030204" pitchFamily="34" charset="0"/>
                <a:cs typeface="Times New Roman" panose="02020603050405020304" pitchFamily="18" charset="0"/>
              </a:rPr>
              <a:t>Loons</a:t>
            </a:r>
          </a:p>
          <a:p>
            <a:pPr marL="342900" marR="0" lvl="0" indent="-342900">
              <a:lnSpc>
                <a:spcPct val="107000"/>
              </a:lnSpc>
              <a:spcBef>
                <a:spcPts val="0"/>
              </a:spcBef>
              <a:spcAft>
                <a:spcPts val="0"/>
              </a:spcAft>
              <a:buFont typeface="Symbol" panose="05050102010706020507" pitchFamily="18" charset="2"/>
              <a:buChar char=""/>
              <a:tabLst>
                <a:tab pos="742950" algn="l"/>
              </a:tabLst>
            </a:pPr>
            <a:r>
              <a:rPr lang="en-US" sz="5600" dirty="0">
                <a:effectLst/>
                <a:latin typeface="Calibri" panose="020F0502020204030204" pitchFamily="34" charset="0"/>
                <a:ea typeface="Calibri" panose="020F0502020204030204" pitchFamily="34" charset="0"/>
                <a:cs typeface="Times New Roman" panose="02020603050405020304" pitchFamily="18" charset="0"/>
              </a:rPr>
              <a:t>Membership</a:t>
            </a:r>
          </a:p>
          <a:p>
            <a:pPr marL="742950" marR="0" lvl="1" indent="-285750">
              <a:lnSpc>
                <a:spcPct val="107000"/>
              </a:lnSpc>
              <a:spcBef>
                <a:spcPts val="0"/>
              </a:spcBef>
              <a:spcAft>
                <a:spcPts val="0"/>
              </a:spcAft>
              <a:buFont typeface="+mj-lt"/>
              <a:buAutoNum type="alphaLcPeriod"/>
            </a:pPr>
            <a:r>
              <a:rPr lang="en-US" sz="5400" kern="100" dirty="0">
                <a:effectLst/>
                <a:latin typeface="Calibri" panose="020F0502020204030204" pitchFamily="34" charset="0"/>
                <a:ea typeface="Calibri" panose="020F0502020204030204" pitchFamily="34" charset="0"/>
                <a:cs typeface="Times New Roman" panose="02020603050405020304" pitchFamily="18" charset="0"/>
              </a:rPr>
              <a:t>74 members; 29 active volunteers</a:t>
            </a:r>
          </a:p>
          <a:p>
            <a:pPr marL="742950" marR="0" lvl="1" indent="-285750">
              <a:lnSpc>
                <a:spcPct val="107000"/>
              </a:lnSpc>
              <a:spcBef>
                <a:spcPts val="0"/>
              </a:spcBef>
              <a:spcAft>
                <a:spcPts val="0"/>
              </a:spcAft>
              <a:buFont typeface="+mj-lt"/>
              <a:buAutoNum type="alphaLcPeriod"/>
            </a:pPr>
            <a:r>
              <a:rPr lang="en-US" sz="5400" kern="100" dirty="0">
                <a:effectLst/>
                <a:latin typeface="Calibri" panose="020F0502020204030204" pitchFamily="34" charset="0"/>
                <a:ea typeface="Calibri" panose="020F0502020204030204" pitchFamily="34" charset="0"/>
                <a:cs typeface="Times New Roman" panose="02020603050405020304" pitchFamily="18" charset="0"/>
              </a:rPr>
              <a:t>39% level of participation</a:t>
            </a:r>
          </a:p>
          <a:p>
            <a:pPr>
              <a:lnSpc>
                <a:spcPct val="107000"/>
              </a:lnSpc>
              <a:spcBef>
                <a:spcPts val="0"/>
              </a:spcBef>
            </a:pPr>
            <a:r>
              <a:rPr lang="en-US" sz="5800" kern="100" dirty="0">
                <a:latin typeface="Calibri" panose="020F0502020204030204" pitchFamily="34" charset="0"/>
                <a:ea typeface="Calibri" panose="020F0502020204030204" pitchFamily="34" charset="0"/>
                <a:cs typeface="Times New Roman" panose="02020603050405020304" pitchFamily="18" charset="0"/>
              </a:rPr>
              <a:t>Nominations</a:t>
            </a:r>
            <a:endParaRPr lang="en-US" sz="5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5600" b="1" spc="4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Lake Host                                </a:t>
            </a:r>
            <a:r>
              <a:rPr lang="en-US" sz="5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HELP NEEDED</a:t>
            </a:r>
            <a:endParaRPr lang="en-US" sz="5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742950" algn="l"/>
              </a:tabLst>
            </a:pPr>
            <a:r>
              <a:rPr lang="en-US" sz="5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MLPA Apparel                            HELP NEEDED</a:t>
            </a:r>
            <a:endParaRPr lang="en-US" sz="56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742950" algn="l"/>
              </a:tabLst>
            </a:pPr>
            <a:r>
              <a:rPr lang="en-US" sz="5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Website/Communication        HELP NEEDED</a:t>
            </a:r>
            <a:endParaRPr lang="en-US" sz="56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56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Weed Watching                         </a:t>
            </a:r>
            <a:r>
              <a:rPr lang="en-US" sz="5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HELP NEEDED</a:t>
            </a:r>
            <a:endParaRPr lang="en-US" sz="5600" b="1"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5600" b="1" kern="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Welcome Team                         </a:t>
            </a:r>
            <a:r>
              <a:rPr lang="en-US" sz="5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HELP NEEDED</a:t>
            </a:r>
            <a:endParaRPr lang="en-US" sz="5600" b="1" dirty="0"/>
          </a:p>
          <a:p>
            <a:endParaRPr lang="en-US" dirty="0"/>
          </a:p>
        </p:txBody>
      </p:sp>
    </p:spTree>
    <p:extLst>
      <p:ext uri="{BB962C8B-B14F-4D97-AF65-F5344CB8AC3E}">
        <p14:creationId xmlns:p14="http://schemas.microsoft.com/office/powerpoint/2010/main" val="1312790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23889" y="239152"/>
            <a:ext cx="10129911" cy="441886"/>
          </a:xfrm>
        </p:spPr>
        <p:txBody>
          <a:bodyPr>
            <a:noAutofit/>
          </a:bodyPr>
          <a:lstStyle/>
          <a:p>
            <a:pPr algn="ctr"/>
            <a:br>
              <a:rPr lang="en-US" sz="2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br>
            <a:br>
              <a:rPr lang="en-US" sz="2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br>
            <a:br>
              <a:rPr lang="en-US" sz="2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br>
            <a:br>
              <a:rPr lang="en-US" sz="2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br>
            <a:br>
              <a:rPr lang="en-US" sz="2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br>
            <a:br>
              <a:rPr lang="en-US" sz="2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br>
            <a:r>
              <a:rPr lang="en-US" b="1" dirty="0">
                <a:solidFill>
                  <a:prstClr val="black"/>
                </a:solidFill>
                <a:latin typeface="+mn-lt"/>
                <a:ea typeface="Calibri" panose="020F0502020204030204" pitchFamily="34" charset="0"/>
                <a:cs typeface="Times New Roman" panose="02020603050405020304" pitchFamily="18" charset="0"/>
              </a:rPr>
              <a:t>Nominations</a:t>
            </a:r>
            <a:r>
              <a:rPr lang="en-US" sz="2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br>
              <a:rPr lang="en-US" sz="2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br>
            <a:r>
              <a:rPr lang="en-US" sz="2000" dirty="0">
                <a:solidFill>
                  <a:prstClr val="black"/>
                </a:solidFill>
                <a:latin typeface="+mn-lt"/>
                <a:ea typeface="Calibri" panose="020F0502020204030204" pitchFamily="34" charset="0"/>
                <a:cs typeface="Times New Roman" panose="02020603050405020304" pitchFamily="18" charset="0"/>
              </a:rPr>
              <a:t>Nominating Committee: Steve Cloutier; </a:t>
            </a:r>
            <a:r>
              <a:rPr lang="en-US" sz="2000" b="1" dirty="0">
                <a:solidFill>
                  <a:prstClr val="black"/>
                </a:solidFill>
                <a:latin typeface="+mn-lt"/>
                <a:ea typeface="Calibri" panose="020F0502020204030204" pitchFamily="34" charset="0"/>
                <a:cs typeface="Times New Roman" panose="02020603050405020304" pitchFamily="18" charset="0"/>
              </a:rPr>
              <a:t>Dusty Davies, Chair</a:t>
            </a:r>
            <a:r>
              <a:rPr lang="en-US" sz="2000" dirty="0">
                <a:solidFill>
                  <a:prstClr val="black"/>
                </a:solidFill>
                <a:latin typeface="+mn-lt"/>
                <a:ea typeface="Calibri" panose="020F0502020204030204" pitchFamily="34" charset="0"/>
                <a:cs typeface="Times New Roman" panose="02020603050405020304" pitchFamily="18" charset="0"/>
              </a:rPr>
              <a:t>; John Dawson; Gene Kelley</a:t>
            </a:r>
            <a:br>
              <a:rPr lang="en-US" sz="2000" dirty="0">
                <a:solidFill>
                  <a:prstClr val="black"/>
                </a:solidFill>
                <a:latin typeface="+mn-lt"/>
                <a:ea typeface="Calibri" panose="020F0502020204030204" pitchFamily="34" charset="0"/>
                <a:cs typeface="Times New Roman" panose="02020603050405020304" pitchFamily="18" charset="0"/>
              </a:rPr>
            </a:br>
            <a:br>
              <a:rPr lang="en-US" sz="2000" dirty="0">
                <a:solidFill>
                  <a:prstClr val="black"/>
                </a:solidFill>
                <a:latin typeface="+mn-lt"/>
                <a:ea typeface="Calibri" panose="020F0502020204030204" pitchFamily="34" charset="0"/>
                <a:cs typeface="Times New Roman" panose="02020603050405020304" pitchFamily="18" charset="0"/>
              </a:rPr>
            </a:br>
            <a:r>
              <a:rPr lang="en-US" sz="2000" b="1" dirty="0">
                <a:solidFill>
                  <a:prstClr val="black"/>
                </a:solidFill>
                <a:latin typeface="+mn-lt"/>
                <a:ea typeface="Calibri" panose="020F0502020204030204" pitchFamily="34" charset="0"/>
                <a:cs typeface="Times New Roman" panose="02020603050405020304" pitchFamily="18" charset="0"/>
              </a:rPr>
              <a:t>Mirror Lake Protective Association Officers</a:t>
            </a:r>
            <a:br>
              <a:rPr lang="en-US" sz="2000" dirty="0">
                <a:solidFill>
                  <a:prstClr val="black"/>
                </a:solidFill>
                <a:latin typeface="+mn-lt"/>
                <a:ea typeface="Calibri" panose="020F0502020204030204" pitchFamily="34" charset="0"/>
                <a:cs typeface="Times New Roman" panose="02020603050405020304" pitchFamily="18" charset="0"/>
              </a:rPr>
            </a:br>
            <a:r>
              <a:rPr lang="en-US" sz="2000" dirty="0">
                <a:solidFill>
                  <a:prstClr val="black"/>
                </a:solidFill>
                <a:latin typeface="+mn-lt"/>
                <a:ea typeface="Calibri" panose="020F0502020204030204" pitchFamily="34" charset="0"/>
                <a:cs typeface="Times New Roman" panose="02020603050405020304" pitchFamily="18" charset="0"/>
              </a:rPr>
              <a:t>         </a:t>
            </a:r>
            <a:r>
              <a:rPr lang="en-US" sz="2000" dirty="0">
                <a:solidFill>
                  <a:srgbClr val="7030A0"/>
                </a:solidFill>
                <a:latin typeface="+mn-lt"/>
                <a:ea typeface="Calibri" panose="020F0502020204030204" pitchFamily="34" charset="0"/>
                <a:cs typeface="Times New Roman" panose="02020603050405020304" pitchFamily="18" charset="0"/>
              </a:rPr>
              <a:t>MLPA Officers serve for one year</a:t>
            </a:r>
            <a:br>
              <a:rPr lang="en-US" sz="4000" dirty="0">
                <a:solidFill>
                  <a:prstClr val="black"/>
                </a:solidFill>
                <a:latin typeface="+mn-lt"/>
                <a:ea typeface="Calibri" panose="020F0502020204030204" pitchFamily="34" charset="0"/>
                <a:cs typeface="Times New Roman" panose="02020603050405020304" pitchFamily="18" charset="0"/>
              </a:rPr>
            </a:br>
            <a:endParaRPr lang="en-US" sz="3200" b="1" dirty="0">
              <a:latin typeface="+mn-lt"/>
            </a:endParaRPr>
          </a:p>
        </p:txBody>
      </p:sp>
      <p:sp>
        <p:nvSpPr>
          <p:cNvPr id="5" name="Content Placeholder 4"/>
          <p:cNvSpPr>
            <a:spLocks noGrp="1"/>
          </p:cNvSpPr>
          <p:nvPr>
            <p:ph idx="1"/>
          </p:nvPr>
        </p:nvSpPr>
        <p:spPr/>
        <p:txBody>
          <a:bodyPr>
            <a:normAutofit fontScale="85000" lnSpcReduction="20000"/>
          </a:bodyPr>
          <a:lstStyle/>
          <a:p>
            <a:pPr marL="0" indent="0">
              <a:lnSpc>
                <a:spcPct val="115000"/>
              </a:lnSpc>
              <a:spcBef>
                <a:spcPts val="0"/>
              </a:spcBef>
              <a:buNone/>
            </a:pPr>
            <a:r>
              <a:rPr lang="en-US" sz="2000" b="1" dirty="0">
                <a:solidFill>
                  <a:prstClr val="black"/>
                </a:solidFill>
                <a:ea typeface="Calibri" panose="020F0502020204030204" pitchFamily="34" charset="0"/>
                <a:cs typeface="Times New Roman" panose="02020603050405020304" pitchFamily="18" charset="0"/>
              </a:rPr>
              <a:t>	</a:t>
            </a:r>
          </a:p>
          <a:p>
            <a:pPr marL="0" indent="0">
              <a:lnSpc>
                <a:spcPct val="115000"/>
              </a:lnSpc>
              <a:spcBef>
                <a:spcPts val="0"/>
              </a:spcBef>
              <a:buNone/>
            </a:pPr>
            <a:endParaRPr lang="en-US" sz="2000" b="1" dirty="0">
              <a:solidFill>
                <a:prstClr val="black"/>
              </a:solidFill>
              <a:ea typeface="Calibri" panose="020F0502020204030204" pitchFamily="34" charset="0"/>
              <a:cs typeface="Times New Roman" panose="02020603050405020304" pitchFamily="18" charset="0"/>
            </a:endParaRPr>
          </a:p>
          <a:p>
            <a:pPr marL="0" indent="0">
              <a:lnSpc>
                <a:spcPct val="115000"/>
              </a:lnSpc>
              <a:spcBef>
                <a:spcPts val="0"/>
              </a:spcBef>
              <a:buNone/>
            </a:pPr>
            <a:r>
              <a:rPr lang="en-US" sz="2000" b="1" dirty="0">
                <a:solidFill>
                  <a:prstClr val="black"/>
                </a:solidFill>
                <a:ea typeface="Calibri" panose="020F0502020204030204" pitchFamily="34" charset="0"/>
                <a:cs typeface="Times New Roman" panose="02020603050405020304" pitchFamily="18" charset="0"/>
              </a:rPr>
              <a:t>	President:          	</a:t>
            </a:r>
            <a:r>
              <a:rPr lang="en-US" sz="2000" dirty="0">
                <a:solidFill>
                  <a:prstClr val="black"/>
                </a:solidFill>
                <a:ea typeface="Calibri" panose="020F0502020204030204" pitchFamily="34" charset="0"/>
                <a:cs typeface="Times New Roman" panose="02020603050405020304" pitchFamily="18" charset="0"/>
              </a:rPr>
              <a:t>Kathy Sciarappa	</a:t>
            </a:r>
            <a:r>
              <a:rPr lang="en-US" sz="2000" dirty="0">
                <a:solidFill>
                  <a:srgbClr val="C00000"/>
                </a:solidFill>
                <a:ea typeface="Calibri" panose="020F0502020204030204" pitchFamily="34" charset="0"/>
                <a:cs typeface="Times New Roman" panose="02020603050405020304" pitchFamily="18" charset="0"/>
              </a:rPr>
              <a:t>Nominated 2023</a:t>
            </a:r>
            <a:r>
              <a:rPr lang="en-US" sz="2000" dirty="0">
                <a:solidFill>
                  <a:prstClr val="black"/>
                </a:solidFill>
                <a:ea typeface="Calibri" panose="020F0502020204030204" pitchFamily="34" charset="0"/>
                <a:cs typeface="Times New Roman" panose="02020603050405020304" pitchFamily="18" charset="0"/>
              </a:rPr>
              <a:t>	</a:t>
            </a:r>
          </a:p>
          <a:p>
            <a:pPr marL="685800" indent="0">
              <a:lnSpc>
                <a:spcPct val="115000"/>
              </a:lnSpc>
              <a:spcBef>
                <a:spcPts val="0"/>
              </a:spcBef>
              <a:buNone/>
            </a:pPr>
            <a:r>
              <a:rPr lang="en-US" sz="2000" b="1" dirty="0">
                <a:solidFill>
                  <a:prstClr val="black"/>
                </a:solidFill>
                <a:ea typeface="Calibri" panose="020F0502020204030204" pitchFamily="34" charset="0"/>
                <a:cs typeface="Times New Roman" panose="02020603050405020304" pitchFamily="18" charset="0"/>
              </a:rPr>
              <a:t>	Vice President:</a:t>
            </a:r>
            <a:r>
              <a:rPr lang="en-US" sz="2000" dirty="0">
                <a:solidFill>
                  <a:prstClr val="black"/>
                </a:solidFill>
                <a:ea typeface="Calibri" panose="020F0502020204030204" pitchFamily="34" charset="0"/>
                <a:cs typeface="Times New Roman" panose="02020603050405020304" pitchFamily="18" charset="0"/>
              </a:rPr>
              <a:t> 	Val Zanchuk	</a:t>
            </a:r>
            <a:r>
              <a:rPr lang="en-US" sz="2000" dirty="0">
                <a:solidFill>
                  <a:srgbClr val="C00000"/>
                </a:solidFill>
                <a:ea typeface="Calibri" panose="020F0502020204030204" pitchFamily="34" charset="0"/>
                <a:cs typeface="Times New Roman" panose="02020603050405020304" pitchFamily="18" charset="0"/>
              </a:rPr>
              <a:t>Nominated 2023</a:t>
            </a:r>
            <a:endParaRPr lang="en-US" sz="2000" dirty="0">
              <a:solidFill>
                <a:prstClr val="black"/>
              </a:solidFill>
              <a:ea typeface="Calibri" panose="020F0502020204030204" pitchFamily="34" charset="0"/>
              <a:cs typeface="Times New Roman" panose="02020603050405020304" pitchFamily="18" charset="0"/>
            </a:endParaRPr>
          </a:p>
          <a:p>
            <a:pPr marL="685800" indent="0">
              <a:lnSpc>
                <a:spcPct val="115000"/>
              </a:lnSpc>
              <a:spcBef>
                <a:spcPts val="0"/>
              </a:spcBef>
              <a:buNone/>
            </a:pPr>
            <a:r>
              <a:rPr lang="en-US" sz="2000" b="1" dirty="0">
                <a:solidFill>
                  <a:prstClr val="black"/>
                </a:solidFill>
                <a:ea typeface="Calibri" panose="020F0502020204030204" pitchFamily="34" charset="0"/>
                <a:cs typeface="Times New Roman" panose="02020603050405020304" pitchFamily="18" charset="0"/>
              </a:rPr>
              <a:t>	Treasurer:          	</a:t>
            </a:r>
            <a:r>
              <a:rPr lang="en-US" sz="2000" dirty="0">
                <a:solidFill>
                  <a:prstClr val="black"/>
                </a:solidFill>
                <a:ea typeface="Calibri" panose="020F0502020204030204" pitchFamily="34" charset="0"/>
                <a:cs typeface="Times New Roman" panose="02020603050405020304" pitchFamily="18" charset="0"/>
              </a:rPr>
              <a:t>Robin Muench</a:t>
            </a:r>
            <a:r>
              <a:rPr lang="en-US" sz="2000" dirty="0">
                <a:solidFill>
                  <a:srgbClr val="000000"/>
                </a:solidFill>
                <a:ea typeface="Calibri" panose="020F0502020204030204" pitchFamily="34" charset="0"/>
                <a:cs typeface="Times New Roman" panose="02020603050405020304" pitchFamily="18" charset="0"/>
              </a:rPr>
              <a:t>	</a:t>
            </a:r>
            <a:r>
              <a:rPr lang="en-US" sz="2000" dirty="0">
                <a:solidFill>
                  <a:srgbClr val="C00000"/>
                </a:solidFill>
                <a:ea typeface="Calibri" panose="020F0502020204030204" pitchFamily="34" charset="0"/>
                <a:cs typeface="Times New Roman" panose="02020603050405020304" pitchFamily="18" charset="0"/>
              </a:rPr>
              <a:t>Nominated 2023</a:t>
            </a:r>
            <a:r>
              <a:rPr lang="en-US" sz="2000" dirty="0">
                <a:solidFill>
                  <a:srgbClr val="000000"/>
                </a:solidFill>
                <a:ea typeface="Calibri" panose="020F0502020204030204" pitchFamily="34" charset="0"/>
                <a:cs typeface="Times New Roman" panose="02020603050405020304" pitchFamily="18" charset="0"/>
              </a:rPr>
              <a:t>	</a:t>
            </a:r>
            <a:endParaRPr lang="en-US" sz="2000" dirty="0">
              <a:solidFill>
                <a:prstClr val="black"/>
              </a:solidFill>
              <a:ea typeface="Calibri" panose="020F0502020204030204" pitchFamily="34" charset="0"/>
              <a:cs typeface="Times New Roman" panose="02020603050405020304" pitchFamily="18" charset="0"/>
            </a:endParaRPr>
          </a:p>
          <a:p>
            <a:pPr marL="685800" indent="0">
              <a:lnSpc>
                <a:spcPct val="115000"/>
              </a:lnSpc>
              <a:spcBef>
                <a:spcPts val="0"/>
              </a:spcBef>
              <a:buNone/>
            </a:pPr>
            <a:r>
              <a:rPr lang="en-US" sz="2000" b="1" dirty="0">
                <a:solidFill>
                  <a:prstClr val="black"/>
                </a:solidFill>
                <a:ea typeface="Calibri" panose="020F0502020204030204" pitchFamily="34" charset="0"/>
                <a:cs typeface="Times New Roman" panose="02020603050405020304" pitchFamily="18" charset="0"/>
              </a:rPr>
              <a:t>	Secretary:         	</a:t>
            </a:r>
            <a:r>
              <a:rPr lang="en-US" sz="2000" dirty="0">
                <a:solidFill>
                  <a:srgbClr val="000000"/>
                </a:solidFill>
                <a:ea typeface="Calibri" panose="020F0502020204030204" pitchFamily="34" charset="0"/>
                <a:cs typeface="Times New Roman" panose="02020603050405020304" pitchFamily="18" charset="0"/>
              </a:rPr>
              <a:t>Fran O’Donoghue      </a:t>
            </a:r>
            <a:r>
              <a:rPr lang="en-US" sz="2000" dirty="0">
                <a:solidFill>
                  <a:srgbClr val="C00000"/>
                </a:solidFill>
                <a:ea typeface="Calibri" panose="020F0502020204030204" pitchFamily="34" charset="0"/>
                <a:cs typeface="Times New Roman" panose="02020603050405020304" pitchFamily="18" charset="0"/>
              </a:rPr>
              <a:t>Nominated 2023</a:t>
            </a:r>
            <a:endParaRPr lang="en-US" sz="2000" dirty="0">
              <a:solidFill>
                <a:prstClr val="black"/>
              </a:solidFill>
              <a:ea typeface="Calibri" panose="020F0502020204030204" pitchFamily="34" charset="0"/>
              <a:cs typeface="Times New Roman" panose="02020603050405020304" pitchFamily="18" charset="0"/>
            </a:endParaRPr>
          </a:p>
          <a:p>
            <a:pPr marL="0" indent="0">
              <a:lnSpc>
                <a:spcPct val="115000"/>
              </a:lnSpc>
              <a:spcBef>
                <a:spcPts val="0"/>
              </a:spcBef>
              <a:buNone/>
            </a:pPr>
            <a:r>
              <a:rPr lang="en-US" sz="2000" dirty="0">
                <a:solidFill>
                  <a:srgbClr val="4472C4"/>
                </a:solidFill>
                <a:ea typeface="Calibri" panose="020F0502020204030204" pitchFamily="34" charset="0"/>
                <a:cs typeface="Times New Roman" panose="02020603050405020304" pitchFamily="18" charset="0"/>
              </a:rPr>
              <a:t> </a:t>
            </a:r>
            <a:endParaRPr lang="en-US" sz="2000" dirty="0">
              <a:solidFill>
                <a:prstClr val="black"/>
              </a:solidFill>
              <a:ea typeface="Calibri" panose="020F0502020204030204" pitchFamily="34" charset="0"/>
              <a:cs typeface="Times New Roman" panose="02020603050405020304" pitchFamily="18" charset="0"/>
            </a:endParaRPr>
          </a:p>
          <a:p>
            <a:pPr marL="0" indent="0" algn="ctr">
              <a:lnSpc>
                <a:spcPct val="115000"/>
              </a:lnSpc>
              <a:spcBef>
                <a:spcPts val="0"/>
              </a:spcBef>
              <a:buNone/>
            </a:pPr>
            <a:r>
              <a:rPr lang="en-US" sz="2400" b="1" dirty="0">
                <a:solidFill>
                  <a:prstClr val="black"/>
                </a:solidFill>
                <a:ea typeface="Calibri" panose="020F0502020204030204" pitchFamily="34" charset="0"/>
                <a:cs typeface="Times New Roman" panose="02020603050405020304" pitchFamily="18" charset="0"/>
              </a:rPr>
              <a:t>Mirror Lake Protective Association Board of Directors</a:t>
            </a:r>
            <a:endParaRPr lang="en-US" sz="2400" dirty="0">
              <a:solidFill>
                <a:prstClr val="black"/>
              </a:solidFill>
              <a:ea typeface="Calibri" panose="020F0502020204030204" pitchFamily="34" charset="0"/>
              <a:cs typeface="Times New Roman" panose="02020603050405020304" pitchFamily="18" charset="0"/>
            </a:endParaRPr>
          </a:p>
          <a:p>
            <a:pPr marL="0" indent="0" algn="ctr">
              <a:lnSpc>
                <a:spcPct val="115000"/>
              </a:lnSpc>
              <a:spcBef>
                <a:spcPts val="0"/>
              </a:spcBef>
              <a:buNone/>
            </a:pPr>
            <a:r>
              <a:rPr lang="en-US" sz="2400" dirty="0">
                <a:solidFill>
                  <a:srgbClr val="7030A0"/>
                </a:solidFill>
                <a:ea typeface="Calibri" panose="020F0502020204030204" pitchFamily="34" charset="0"/>
                <a:cs typeface="Times New Roman" panose="02020603050405020304" pitchFamily="18" charset="0"/>
              </a:rPr>
              <a:t>MLPA Board of Directors serve for three years</a:t>
            </a:r>
          </a:p>
          <a:p>
            <a:pPr marL="1600200" indent="0">
              <a:lnSpc>
                <a:spcPct val="115000"/>
              </a:lnSpc>
              <a:spcBef>
                <a:spcPts val="0"/>
              </a:spcBef>
              <a:buNone/>
            </a:pPr>
            <a:endParaRPr lang="en-US" sz="2000" b="1" dirty="0">
              <a:solidFill>
                <a:srgbClr val="000000"/>
              </a:solidFill>
              <a:ea typeface="Calibri" panose="020F0502020204030204" pitchFamily="34" charset="0"/>
              <a:cs typeface="Times New Roman" panose="02020603050405020304" pitchFamily="18" charset="0"/>
            </a:endParaRPr>
          </a:p>
          <a:p>
            <a:pPr marL="1600200" indent="0">
              <a:lnSpc>
                <a:spcPct val="115000"/>
              </a:lnSpc>
              <a:spcBef>
                <a:spcPts val="0"/>
              </a:spcBef>
              <a:buNone/>
            </a:pPr>
            <a:r>
              <a:rPr lang="en-US" sz="2000" b="1" dirty="0">
                <a:solidFill>
                  <a:srgbClr val="000000"/>
                </a:solidFill>
                <a:ea typeface="Calibri" panose="020F0502020204030204" pitchFamily="34" charset="0"/>
                <a:cs typeface="Times New Roman" panose="02020603050405020304" pitchFamily="18" charset="0"/>
              </a:rPr>
              <a:t>		Larry Gil 		</a:t>
            </a:r>
            <a:r>
              <a:rPr lang="en-US" sz="2000" b="1" dirty="0">
                <a:ea typeface="Calibri" panose="020F0502020204030204" pitchFamily="34" charset="0"/>
                <a:cs typeface="Times New Roman" panose="02020603050405020304" pitchFamily="18" charset="0"/>
              </a:rPr>
              <a:t>(term expires 2023)	</a:t>
            </a:r>
          </a:p>
          <a:p>
            <a:pPr marL="1600200" indent="0">
              <a:lnSpc>
                <a:spcPct val="115000"/>
              </a:lnSpc>
              <a:spcBef>
                <a:spcPts val="0"/>
              </a:spcBef>
              <a:buNone/>
            </a:pPr>
            <a:r>
              <a:rPr lang="en-US" sz="2000" b="1" dirty="0">
                <a:ea typeface="Calibri" panose="020F0502020204030204" pitchFamily="34" charset="0"/>
                <a:cs typeface="Times New Roman" panose="02020603050405020304" pitchFamily="18" charset="0"/>
              </a:rPr>
              <a:t>		Dusty Davies  	(term expires 2023)</a:t>
            </a:r>
          </a:p>
          <a:p>
            <a:pPr marL="1600200" indent="0">
              <a:lnSpc>
                <a:spcPct val="115000"/>
              </a:lnSpc>
              <a:spcBef>
                <a:spcPts val="0"/>
              </a:spcBef>
              <a:buNone/>
            </a:pPr>
            <a:r>
              <a:rPr lang="en-US" sz="2000" dirty="0">
                <a:solidFill>
                  <a:srgbClr val="000000"/>
                </a:solidFill>
                <a:ea typeface="Calibri" panose="020F0502020204030204" pitchFamily="34" charset="0"/>
                <a:cs typeface="Times New Roman" panose="02020603050405020304" pitchFamily="18" charset="0"/>
              </a:rPr>
              <a:t>		Steve Scapicchio</a:t>
            </a:r>
            <a:r>
              <a:rPr lang="en-US" sz="2000" dirty="0">
                <a:solidFill>
                  <a:prstClr val="black"/>
                </a:solidFill>
                <a:ea typeface="Calibri" panose="020F0502020204030204" pitchFamily="34" charset="0"/>
                <a:cs typeface="Times New Roman" panose="02020603050405020304" pitchFamily="18" charset="0"/>
              </a:rPr>
              <a:t>	(term expires 2025)</a:t>
            </a:r>
          </a:p>
          <a:p>
            <a:pPr marL="1600200" indent="0">
              <a:lnSpc>
                <a:spcPct val="115000"/>
              </a:lnSpc>
              <a:spcBef>
                <a:spcPts val="0"/>
              </a:spcBef>
              <a:buNone/>
            </a:pPr>
            <a:r>
              <a:rPr lang="en-US" sz="2000" dirty="0">
                <a:solidFill>
                  <a:prstClr val="black"/>
                </a:solidFill>
                <a:ea typeface="Calibri" panose="020F0502020204030204" pitchFamily="34" charset="0"/>
                <a:cs typeface="Times New Roman" panose="02020603050405020304" pitchFamily="18" charset="0"/>
              </a:rPr>
              <a:t>		Gene Kelley 	(term expires 2025)</a:t>
            </a:r>
          </a:p>
          <a:p>
            <a:pPr marL="1600200" indent="0">
              <a:lnSpc>
                <a:spcPct val="115000"/>
              </a:lnSpc>
              <a:spcBef>
                <a:spcPts val="0"/>
              </a:spcBef>
              <a:buNone/>
            </a:pPr>
            <a:r>
              <a:rPr lang="en-US" sz="2000" dirty="0">
                <a:solidFill>
                  <a:prstClr val="black"/>
                </a:solidFill>
                <a:ea typeface="Calibri" panose="020F0502020204030204" pitchFamily="34" charset="0"/>
                <a:cs typeface="Times New Roman" panose="02020603050405020304" pitchFamily="18" charset="0"/>
              </a:rPr>
              <a:t>		</a:t>
            </a:r>
            <a:r>
              <a:rPr lang="en-US" sz="2000" dirty="0">
                <a:ea typeface="Calibri" panose="020F0502020204030204" pitchFamily="34" charset="0"/>
                <a:cs typeface="Times New Roman" panose="02020603050405020304" pitchFamily="18" charset="0"/>
              </a:rPr>
              <a:t>Steve Cloutier	(term expires 2024)</a:t>
            </a:r>
          </a:p>
          <a:p>
            <a:pPr marL="1600200" indent="0">
              <a:lnSpc>
                <a:spcPct val="115000"/>
              </a:lnSpc>
              <a:spcBef>
                <a:spcPts val="0"/>
              </a:spcBef>
              <a:buNone/>
            </a:pPr>
            <a:r>
              <a:rPr lang="en-US" sz="2000" dirty="0">
                <a:ea typeface="Calibri" panose="020F0502020204030204" pitchFamily="34" charset="0"/>
                <a:cs typeface="Times New Roman" panose="02020603050405020304" pitchFamily="18" charset="0"/>
              </a:rPr>
              <a:t>		Ann Torregrossa	(term expires 2024)</a:t>
            </a:r>
          </a:p>
          <a:p>
            <a:endParaRPr lang="en-US" b="1" dirty="0"/>
          </a:p>
        </p:txBody>
      </p:sp>
      <p:sp>
        <p:nvSpPr>
          <p:cNvPr id="2" name="Slide Number Placeholder 1">
            <a:extLst>
              <a:ext uri="{FF2B5EF4-FFF2-40B4-BE49-F238E27FC236}">
                <a16:creationId xmlns:a16="http://schemas.microsoft.com/office/drawing/2014/main" id="{A57CFE49-F3FD-4FE6-9D17-9CA4F1CB063E}"/>
              </a:ext>
            </a:extLst>
          </p:cNvPr>
          <p:cNvSpPr>
            <a:spLocks noGrp="1"/>
          </p:cNvSpPr>
          <p:nvPr>
            <p:ph type="sldNum" sz="quarter" idx="12"/>
          </p:nvPr>
        </p:nvSpPr>
        <p:spPr/>
        <p:txBody>
          <a:bodyPr/>
          <a:lstStyle/>
          <a:p>
            <a:fld id="{C6171EEC-727D-4776-A5BF-5D15C0983354}" type="slidenum">
              <a:rPr lang="en-US" smtClean="0"/>
              <a:t>5</a:t>
            </a:fld>
            <a:endParaRPr lang="en-US"/>
          </a:p>
        </p:txBody>
      </p:sp>
      <p:pic>
        <p:nvPicPr>
          <p:cNvPr id="6" name="Picture 2">
            <a:extLst>
              <a:ext uri="{FF2B5EF4-FFF2-40B4-BE49-F238E27FC236}">
                <a16:creationId xmlns:a16="http://schemas.microsoft.com/office/drawing/2014/main" id="{6A3EB155-5155-17A3-3579-2E9C17D727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47301"/>
            <a:ext cx="2314648" cy="185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2006220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D7355-9FD1-D37A-6103-26DFF60F006B}"/>
              </a:ext>
            </a:extLst>
          </p:cNvPr>
          <p:cNvSpPr>
            <a:spLocks noGrp="1"/>
          </p:cNvSpPr>
          <p:nvPr>
            <p:ph type="title"/>
          </p:nvPr>
        </p:nvSpPr>
        <p:spPr>
          <a:xfrm>
            <a:off x="838200" y="-493775"/>
            <a:ext cx="10515600" cy="2184464"/>
          </a:xfrm>
        </p:spPr>
        <p:txBody>
          <a:bodyPr/>
          <a:lstStyle/>
          <a:p>
            <a:pPr algn="ctr"/>
            <a:r>
              <a:rPr lang="en-US" b="1" dirty="0">
                <a:latin typeface="+mn-lt"/>
              </a:rPr>
              <a:t>Committee Reports  </a:t>
            </a:r>
          </a:p>
        </p:txBody>
      </p:sp>
      <p:pic>
        <p:nvPicPr>
          <p:cNvPr id="5" name="Content Placeholder 4">
            <a:extLst>
              <a:ext uri="{FF2B5EF4-FFF2-40B4-BE49-F238E27FC236}">
                <a16:creationId xmlns:a16="http://schemas.microsoft.com/office/drawing/2014/main" id="{E75CDE91-78B4-89E2-6CB1-40626B7CB16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77896" y="1053942"/>
            <a:ext cx="7562216" cy="5671662"/>
          </a:xfrm>
        </p:spPr>
      </p:pic>
    </p:spTree>
    <p:extLst>
      <p:ext uri="{BB962C8B-B14F-4D97-AF65-F5344CB8AC3E}">
        <p14:creationId xmlns:p14="http://schemas.microsoft.com/office/powerpoint/2010/main" val="1117004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774CA-74DD-B215-3DE1-32CE61F5BA8C}"/>
              </a:ext>
            </a:extLst>
          </p:cNvPr>
          <p:cNvSpPr>
            <a:spLocks noGrp="1"/>
          </p:cNvSpPr>
          <p:nvPr>
            <p:ph type="title"/>
          </p:nvPr>
        </p:nvSpPr>
        <p:spPr>
          <a:xfrm>
            <a:off x="838200" y="-530351"/>
            <a:ext cx="10515600" cy="2029967"/>
          </a:xfrm>
        </p:spPr>
        <p:txBody>
          <a:bodyPr/>
          <a:lstStyle/>
          <a:p>
            <a:pPr algn="ctr"/>
            <a:r>
              <a:rPr lang="en-US" b="1" dirty="0">
                <a:latin typeface="+mn-lt"/>
              </a:rPr>
              <a:t>Water Quality</a:t>
            </a:r>
          </a:p>
        </p:txBody>
      </p:sp>
      <p:pic>
        <p:nvPicPr>
          <p:cNvPr id="5" name="Content Placeholder 4">
            <a:extLst>
              <a:ext uri="{FF2B5EF4-FFF2-40B4-BE49-F238E27FC236}">
                <a16:creationId xmlns:a16="http://schemas.microsoft.com/office/drawing/2014/main" id="{5CB5DF6D-6D64-B9CF-18F7-8B0933145C9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46468" y="911224"/>
            <a:ext cx="7503372" cy="5627529"/>
          </a:xfrm>
        </p:spPr>
      </p:pic>
      <p:pic>
        <p:nvPicPr>
          <p:cNvPr id="5122" name="Picture 2" descr="Test tube - Wikipedia">
            <a:extLst>
              <a:ext uri="{FF2B5EF4-FFF2-40B4-BE49-F238E27FC236}">
                <a16:creationId xmlns:a16="http://schemas.microsoft.com/office/drawing/2014/main" id="{7A0E4063-1481-C444-71B2-454835A46D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4055" y="4325905"/>
            <a:ext cx="2388197" cy="2029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439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08C19-2881-F0F5-13BF-B5F29B805659}"/>
              </a:ext>
            </a:extLst>
          </p:cNvPr>
          <p:cNvSpPr>
            <a:spLocks noGrp="1"/>
          </p:cNvSpPr>
          <p:nvPr>
            <p:ph type="title"/>
          </p:nvPr>
        </p:nvSpPr>
        <p:spPr>
          <a:xfrm>
            <a:off x="838200" y="1"/>
            <a:ext cx="10515600" cy="896112"/>
          </a:xfrm>
        </p:spPr>
        <p:txBody>
          <a:bodyPr>
            <a:normAutofit/>
          </a:bodyPr>
          <a:lstStyle/>
          <a:p>
            <a:pPr algn="ctr"/>
            <a:r>
              <a:rPr lang="en-US" b="1" dirty="0">
                <a:latin typeface="+mn-lt"/>
              </a:rPr>
              <a:t>Dept of Environmental Services: Reporting</a:t>
            </a:r>
          </a:p>
        </p:txBody>
      </p:sp>
      <p:pic>
        <p:nvPicPr>
          <p:cNvPr id="2050" name="Picture 2" descr="NH Dept Env Services on Twitter: &quot;NHDES Cyanobacteria HAB Program  Coordinator Kate Hastings (foreground) and Kirsten Hugger, NHDES aquatic  ecologist, were out monitoring Silver Lake in Hollis, NH, for cyanobacteria  on Thursday.">
            <a:extLst>
              <a:ext uri="{FF2B5EF4-FFF2-40B4-BE49-F238E27FC236}">
                <a16:creationId xmlns:a16="http://schemas.microsoft.com/office/drawing/2014/main" id="{6FC2B530-C10C-4876-DB4D-67B915B3C92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38200" y="896113"/>
            <a:ext cx="4251959" cy="5669279"/>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86466326-5E6D-7999-43AA-93094B51513F}"/>
              </a:ext>
            </a:extLst>
          </p:cNvPr>
          <p:cNvSpPr>
            <a:spLocks noGrp="1"/>
          </p:cNvSpPr>
          <p:nvPr>
            <p:ph sz="half" idx="2"/>
          </p:nvPr>
        </p:nvSpPr>
        <p:spPr>
          <a:xfrm>
            <a:off x="5352073" y="1810514"/>
            <a:ext cx="6839927" cy="5266942"/>
          </a:xfrm>
        </p:spPr>
        <p:txBody>
          <a:bodyPr>
            <a:normAutofit/>
          </a:bodyPr>
          <a:lstStyle/>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buNone/>
            </a:pPr>
            <a:r>
              <a:rPr lang="en-US" sz="3200" dirty="0"/>
              <a:t>Kate Hastings: NHDES Cyanobacteria Harmful Algal Bloom Program Manager</a:t>
            </a:r>
          </a:p>
        </p:txBody>
      </p:sp>
      <p:pic>
        <p:nvPicPr>
          <p:cNvPr id="10" name="Picture 4" descr="NH Department of Environmental Services | Concord NH">
            <a:extLst>
              <a:ext uri="{FF2B5EF4-FFF2-40B4-BE49-F238E27FC236}">
                <a16:creationId xmlns:a16="http://schemas.microsoft.com/office/drawing/2014/main" id="{3CB66000-73A7-FAAF-3D4D-10D1C7DBCD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6056" y="896113"/>
            <a:ext cx="4251959" cy="4251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321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F753B4-0CA1-DFDF-57EA-6ADEB65725DD}"/>
              </a:ext>
            </a:extLst>
          </p:cNvPr>
          <p:cNvSpPr>
            <a:spLocks noGrp="1"/>
          </p:cNvSpPr>
          <p:nvPr>
            <p:ph type="title"/>
          </p:nvPr>
        </p:nvSpPr>
        <p:spPr>
          <a:xfrm>
            <a:off x="838200" y="-152785"/>
            <a:ext cx="10515600" cy="1325563"/>
          </a:xfrm>
        </p:spPr>
        <p:txBody>
          <a:bodyPr/>
          <a:lstStyle/>
          <a:p>
            <a:pPr algn="ctr"/>
            <a:r>
              <a:rPr lang="en-US" b="1" dirty="0">
                <a:latin typeface="+mn-lt"/>
              </a:rPr>
              <a:t>Water Quality Monitoring</a:t>
            </a:r>
          </a:p>
        </p:txBody>
      </p:sp>
      <p:pic>
        <p:nvPicPr>
          <p:cNvPr id="8" name="Content Placeholder 7">
            <a:extLst>
              <a:ext uri="{FF2B5EF4-FFF2-40B4-BE49-F238E27FC236}">
                <a16:creationId xmlns:a16="http://schemas.microsoft.com/office/drawing/2014/main" id="{9363B7C8-A8BC-D1AA-F065-6CFBBAFF38C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46923" y="1291141"/>
            <a:ext cx="4850294" cy="5415909"/>
          </a:xfrm>
        </p:spPr>
      </p:pic>
      <p:sp>
        <p:nvSpPr>
          <p:cNvPr id="10" name="Content Placeholder 9">
            <a:extLst>
              <a:ext uri="{FF2B5EF4-FFF2-40B4-BE49-F238E27FC236}">
                <a16:creationId xmlns:a16="http://schemas.microsoft.com/office/drawing/2014/main" id="{9635D1B8-C81E-F0E6-1ECF-5974622A06A2}"/>
              </a:ext>
            </a:extLst>
          </p:cNvPr>
          <p:cNvSpPr>
            <a:spLocks noGrp="1"/>
          </p:cNvSpPr>
          <p:nvPr>
            <p:ph sz="half" idx="2"/>
          </p:nvPr>
        </p:nvSpPr>
        <p:spPr>
          <a:xfrm>
            <a:off x="6172200" y="1291141"/>
            <a:ext cx="6019800" cy="4885822"/>
          </a:xfrm>
        </p:spPr>
        <p:txBody>
          <a:bodyPr/>
          <a:lstStyle/>
          <a:p>
            <a:pPr marL="0" indent="0">
              <a:buNone/>
            </a:pPr>
            <a:r>
              <a:rPr lang="en-US" dirty="0"/>
              <a:t>Don Kretchmer, Certified Lake Manager</a:t>
            </a:r>
          </a:p>
          <a:p>
            <a:pPr marL="0" indent="0">
              <a:buNone/>
            </a:pPr>
            <a:r>
              <a:rPr lang="en-US" dirty="0"/>
              <a:t>DK Water Resource Consulting</a:t>
            </a:r>
          </a:p>
          <a:p>
            <a:pPr marL="0" indent="0">
              <a:buNone/>
            </a:pPr>
            <a:r>
              <a:rPr lang="en-US" dirty="0"/>
              <a:t>Wolfeboro, NH</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11" name="Content Placeholder 3" descr="water quality.jpg">
            <a:extLst>
              <a:ext uri="{FF2B5EF4-FFF2-40B4-BE49-F238E27FC236}">
                <a16:creationId xmlns:a16="http://schemas.microsoft.com/office/drawing/2014/main" id="{360ACE4C-842C-7AB7-875D-D6CAAA100D78}"/>
              </a:ext>
            </a:extLst>
          </p:cNvPr>
          <p:cNvPicPr>
            <a:picLocks noChangeAspect="1"/>
          </p:cNvPicPr>
          <p:nvPr/>
        </p:nvPicPr>
        <p:blipFill>
          <a:blip r:embed="rId4" cstate="print"/>
          <a:stretch>
            <a:fillRect/>
          </a:stretch>
        </p:blipFill>
        <p:spPr>
          <a:xfrm>
            <a:off x="6403705" y="2858165"/>
            <a:ext cx="4184782" cy="1874872"/>
          </a:xfrm>
          <a:prstGeom prst="rect">
            <a:avLst/>
          </a:prstGeom>
        </p:spPr>
      </p:pic>
    </p:spTree>
    <p:extLst>
      <p:ext uri="{BB962C8B-B14F-4D97-AF65-F5344CB8AC3E}">
        <p14:creationId xmlns:p14="http://schemas.microsoft.com/office/powerpoint/2010/main" val="3161588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2424</TotalTime>
  <Words>3835</Words>
  <Application>Microsoft Office PowerPoint</Application>
  <PresentationFormat>Widescreen</PresentationFormat>
  <Paragraphs>401</Paragraphs>
  <Slides>45</Slides>
  <Notes>34</Notes>
  <HiddenSlides>15</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6" baseType="lpstr">
      <vt:lpstr>Arial</vt:lpstr>
      <vt:lpstr>Calibri</vt:lpstr>
      <vt:lpstr>Calibri Light</vt:lpstr>
      <vt:lpstr>Chiller</vt:lpstr>
      <vt:lpstr>Courier New</vt:lpstr>
      <vt:lpstr>Lora</vt:lpstr>
      <vt:lpstr>Symbol</vt:lpstr>
      <vt:lpstr>Times New Roman</vt:lpstr>
      <vt:lpstr>Wingdings</vt:lpstr>
      <vt:lpstr>Office Theme</vt:lpstr>
      <vt:lpstr>Worksheet</vt:lpstr>
      <vt:lpstr>Welcome Mirror Lake Protective Association Annual Meeting: July 15, 2023</vt:lpstr>
      <vt:lpstr>Agenda  https://www.mirrorlakenh.org/wp-admin  </vt:lpstr>
      <vt:lpstr>Minutes of the 2022 Annual Meeting Fran O’Donoghue, Secretary</vt:lpstr>
      <vt:lpstr>PowerPoint Presentation</vt:lpstr>
      <vt:lpstr>      Nominations  Nominating Committee: Steve Cloutier; Dusty Davies, Chair; John Dawson; Gene Kelley  Mirror Lake Protective Association Officers          MLPA Officers serve for one year </vt:lpstr>
      <vt:lpstr>Committee Reports  </vt:lpstr>
      <vt:lpstr>Water Quality</vt:lpstr>
      <vt:lpstr>Dept of Environmental Services: Reporting</vt:lpstr>
      <vt:lpstr>Water Quality Monitoring</vt:lpstr>
      <vt:lpstr>Watershed Management Plan</vt:lpstr>
      <vt:lpstr>Resolutions: MLPA Board</vt:lpstr>
      <vt:lpstr>Land Conservation Committee John Dawson, Chair</vt:lpstr>
      <vt:lpstr>MLPA Committees/Teams</vt:lpstr>
      <vt:lpstr>Buoys and Markers</vt:lpstr>
      <vt:lpstr>Community Engagement Beth Argeros   Fran O’Donoghue</vt:lpstr>
      <vt:lpstr>Finance: In Memory of…</vt:lpstr>
      <vt:lpstr>NH Lake Host Program</vt:lpstr>
      <vt:lpstr>Loon Update T.R. Wood </vt:lpstr>
      <vt:lpstr>Membership</vt:lpstr>
      <vt:lpstr>Website/Communication</vt:lpstr>
      <vt:lpstr>MLPA Apparel</vt:lpstr>
      <vt:lpstr>Aquatic Plant Monitoring Program “Weed Watchers”</vt:lpstr>
      <vt:lpstr>Welcome Team</vt:lpstr>
      <vt:lpstr>Old Business</vt:lpstr>
      <vt:lpstr>NH Legislation and Regulations</vt:lpstr>
      <vt:lpstr>New Business</vt:lpstr>
      <vt:lpstr>Water Summit</vt:lpstr>
      <vt:lpstr> NH Lakes Congress https://nhlakes.org/lakes-congress   </vt:lpstr>
      <vt:lpstr>LakeSmart: Lake-Friendly Living</vt:lpstr>
      <vt:lpstr>Thank you MLPA!</vt:lpstr>
      <vt:lpstr>PowerPoint Presentation</vt:lpstr>
      <vt:lpstr>PowerPoint Presentation</vt:lpstr>
      <vt:lpstr>PowerPoint Presentation</vt:lpstr>
      <vt:lpstr>PowerPoint Presentation</vt:lpstr>
      <vt:lpstr>PowerPoint Presentation</vt:lpstr>
      <vt:lpstr>MLPA Strategic Plan</vt:lpstr>
      <vt:lpstr>LakeSmart</vt:lpstr>
      <vt:lpstr>Watershed Management Plan</vt:lpstr>
      <vt:lpstr>Membership Goal: 100   Current: 54 (still coming in)</vt:lpstr>
      <vt:lpstr>                                     How to Help</vt:lpstr>
      <vt:lpstr>Open Discussion</vt:lpstr>
      <vt:lpstr>Resolutions</vt:lpstr>
      <vt:lpstr>Thank you, Beth Argeros</vt:lpstr>
      <vt:lpstr>Thank You for Protecting Mirror Lake!</vt:lpstr>
      <vt:lpstr>AGENDA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Kathleen Sciarappa</dc:creator>
  <cp:lastModifiedBy>Kathleen Sciarappa</cp:lastModifiedBy>
  <cp:revision>47</cp:revision>
  <cp:lastPrinted>2022-07-21T19:57:19Z</cp:lastPrinted>
  <dcterms:created xsi:type="dcterms:W3CDTF">2022-07-19T13:21:06Z</dcterms:created>
  <dcterms:modified xsi:type="dcterms:W3CDTF">2023-07-13T22:07:38Z</dcterms:modified>
</cp:coreProperties>
</file>